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199" r:id="rId5"/>
    <p:sldId id="2200" r:id="rId6"/>
    <p:sldId id="2185" r:id="rId7"/>
    <p:sldId id="2201" r:id="rId8"/>
    <p:sldId id="2202" r:id="rId9"/>
    <p:sldId id="2203" r:id="rId10"/>
    <p:sldId id="2205" r:id="rId11"/>
    <p:sldId id="2204" r:id="rId12"/>
    <p:sldId id="2206" r:id="rId13"/>
    <p:sldId id="2207" r:id="rId14"/>
    <p:sldId id="2208" r:id="rId15"/>
    <p:sldId id="2209" r:id="rId16"/>
    <p:sldId id="2210" r:id="rId17"/>
    <p:sldId id="2213" r:id="rId18"/>
    <p:sldId id="2214" r:id="rId19"/>
    <p:sldId id="2224" r:id="rId20"/>
    <p:sldId id="2225" r:id="rId21"/>
    <p:sldId id="2226" r:id="rId22"/>
    <p:sldId id="2211" r:id="rId23"/>
    <p:sldId id="2215" r:id="rId24"/>
    <p:sldId id="2216" r:id="rId25"/>
    <p:sldId id="2217" r:id="rId26"/>
    <p:sldId id="2218" r:id="rId27"/>
    <p:sldId id="2219" r:id="rId28"/>
    <p:sldId id="2220" r:id="rId29"/>
    <p:sldId id="2221" r:id="rId30"/>
    <p:sldId id="2222" r:id="rId31"/>
    <p:sldId id="2223" r:id="rId32"/>
    <p:sldId id="2227" r:id="rId33"/>
    <p:sldId id="2228" r:id="rId34"/>
    <p:sldId id="2229" r:id="rId35"/>
    <p:sldId id="2230" r:id="rId36"/>
    <p:sldId id="2231" r:id="rId37"/>
    <p:sldId id="2232" r:id="rId38"/>
    <p:sldId id="2233" r:id="rId39"/>
    <p:sldId id="2234" r:id="rId40"/>
    <p:sldId id="2235" r:id="rId41"/>
    <p:sldId id="2236" r:id="rId42"/>
    <p:sldId id="2237" r:id="rId43"/>
    <p:sldId id="217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97908-FCE7-FE1F-9CDF-A36F5BE133E0}" v="788" dt="2025-07-16T14:48:04.43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16/07/2025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16/07/2025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nceas.ucsb.edu/~frazier/RSpatialGuides/colorPaletteCheatsheet.pdf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index.html&#8203;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Graphics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CD38-DE21-295F-8C07-9FD44823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plotting characters, to use with </a:t>
            </a:r>
            <a:r>
              <a:rPr lang="en-GB" dirty="0" err="1">
                <a:ea typeface="Verdana"/>
                <a:cs typeface="Gill Sans"/>
              </a:rPr>
              <a:t>pch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F545A-9670-A583-29E8-43880F2931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blue squares and dots&#10;&#10;Description automatically generated">
            <a:extLst>
              <a:ext uri="{FF2B5EF4-FFF2-40B4-BE49-F238E27FC236}">
                <a16:creationId xmlns:a16="http://schemas.microsoft.com/office/drawing/2014/main" id="{AA35223A-6D01-AF1D-D9FF-991AA40E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71" y="1276350"/>
            <a:ext cx="5452679" cy="54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74EC-EB82-CAAA-12A7-9A1F4AB3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</a:t>
            </a:r>
            <a:r>
              <a:rPr lang="en-GB" dirty="0" err="1">
                <a:ea typeface="Verdana"/>
                <a:cs typeface="Gill Sans"/>
              </a:rPr>
              <a:t>color</a:t>
            </a:r>
            <a:r>
              <a:rPr lang="en-GB" dirty="0">
                <a:ea typeface="Verdana"/>
                <a:cs typeface="Gill Sans"/>
              </a:rPr>
              <a:t> names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D173-479E-CE7C-F305-5C7C00F77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ea typeface="Tahoma"/>
                <a:cs typeface="Gill Sans Light"/>
              </a:rPr>
              <a:t>657 built-in </a:t>
            </a:r>
            <a:r>
              <a:rPr lang="en-GB" err="1">
                <a:ea typeface="Tahoma"/>
                <a:cs typeface="Gill Sans Light"/>
              </a:rPr>
              <a:t>color</a:t>
            </a:r>
            <a:r>
              <a:rPr lang="en-GB">
                <a:ea typeface="Tahoma"/>
                <a:cs typeface="Gill Sans Light"/>
              </a:rPr>
              <a:t> names</a:t>
            </a:r>
          </a:p>
          <a:p>
            <a:r>
              <a:rPr lang="en-GB" dirty="0" err="1">
                <a:latin typeface="Courier New"/>
                <a:ea typeface="Tahoma"/>
                <a:cs typeface="Gill Sans Light"/>
              </a:rPr>
              <a:t>colors</a:t>
            </a:r>
            <a:r>
              <a:rPr lang="en-GB" dirty="0">
                <a:latin typeface="Courier New"/>
                <a:ea typeface="Tahoma"/>
                <a:cs typeface="Gill Sans Light"/>
              </a:rPr>
              <a:t>()</a:t>
            </a:r>
            <a:r>
              <a:rPr lang="en-GB" dirty="0">
                <a:ea typeface="Tahoma"/>
                <a:cs typeface="Gill Sans Light"/>
              </a:rPr>
              <a:t> to get a full list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Here is a subset --&gt;</a:t>
            </a:r>
            <a:endParaRPr lang="en-US" dirty="0">
              <a:ea typeface="+mn-lt"/>
              <a:cs typeface="+mn-lt"/>
            </a:endParaRPr>
          </a:p>
          <a:p>
            <a:endParaRPr lang="en-GB" dirty="0"/>
          </a:p>
          <a:p>
            <a:r>
              <a:rPr lang="en-GB" dirty="0">
                <a:ea typeface="Tahoma"/>
                <a:cs typeface="Gill Sans Light"/>
              </a:rPr>
              <a:t>also possible to define </a:t>
            </a:r>
            <a:r>
              <a:rPr lang="en-GB" dirty="0" err="1">
                <a:ea typeface="Tahoma"/>
                <a:cs typeface="Gill Sans Light"/>
              </a:rPr>
              <a:t>colors</a:t>
            </a:r>
            <a:r>
              <a:rPr lang="en-GB" dirty="0">
                <a:ea typeface="Tahoma"/>
                <a:cs typeface="Gill Sans Light"/>
              </a:rPr>
              <a:t>:</a:t>
            </a:r>
          </a:p>
          <a:p>
            <a:pPr marL="342900" indent="-342900">
              <a:buChar char="•"/>
            </a:pPr>
            <a:r>
              <a:rPr lang="en-GB">
                <a:ea typeface="Tahoma"/>
                <a:cs typeface="Gill Sans Light"/>
              </a:rPr>
              <a:t>Hex codes</a:t>
            </a:r>
            <a:endParaRPr lang="en-GB" dirty="0">
              <a:ea typeface="Tahoma"/>
              <a:cs typeface="Gill Sans Light"/>
            </a:endParaRP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RGB numbers</a:t>
            </a: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Numbers 1 to 8</a:t>
            </a:r>
            <a:endParaRPr lang="en-GB" dirty="0"/>
          </a:p>
          <a:p>
            <a:pPr marL="342900" indent="-342900">
              <a:buChar char="•"/>
            </a:pPr>
            <a:endParaRPr lang="en-GB" dirty="0">
              <a:ea typeface="Tahoma"/>
              <a:cs typeface="Gill Sans Light"/>
            </a:endParaRPr>
          </a:p>
          <a:p>
            <a:r>
              <a:rPr lang="en-US" sz="2000" dirty="0">
                <a:ea typeface="+mn-lt"/>
                <a:cs typeface="+mn-lt"/>
                <a:hlinkClick r:id="rId2"/>
              </a:rPr>
              <a:t>www.nceas.ucsb.edu/~frazier/RSpatialGuides/colorPaletteCheatsheet.pdf</a:t>
            </a:r>
            <a:endParaRPr lang="en-GB" dirty="0"/>
          </a:p>
          <a:p>
            <a:pPr marL="342900" indent="-342900"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Char char="•"/>
            </a:pPr>
            <a:endParaRPr lang="en-GB" dirty="0"/>
          </a:p>
        </p:txBody>
      </p:sp>
      <p:pic>
        <p:nvPicPr>
          <p:cNvPr id="4" name="Picture 3" descr="A close up of a chart&#10;&#10;Description automatically generated">
            <a:extLst>
              <a:ext uri="{FF2B5EF4-FFF2-40B4-BE49-F238E27FC236}">
                <a16:creationId xmlns:a16="http://schemas.microsoft.com/office/drawing/2014/main" id="{FA7A0832-6372-00EA-2333-1893EE89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06" y="455723"/>
            <a:ext cx="4512112" cy="51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3A4C-60A2-114C-2105-E261D6040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9BD3-5E43-DE47-1B93-5762054D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A0061-0574-8E4C-A8E1-712A09614B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solidFill>
                  <a:srgbClr val="4F81BD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command takes further arguments to customize the plotting area:</a:t>
            </a:r>
            <a:endParaRPr lang="en-US">
              <a:latin typeface="Corbe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limits on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xlab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ylab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labels for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main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a title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rgbClr val="262626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x &lt;- seq(0, 100,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length.out</a:t>
            </a:r>
            <a:r>
              <a:rPr lang="en-US" sz="1800" dirty="0">
                <a:latin typeface="Courier New"/>
                <a:ea typeface="Tahoma"/>
                <a:cs typeface="Arial"/>
              </a:rPr>
              <a:t>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Tahoma"/>
                <a:cs typeface="Arial"/>
              </a:rPr>
              <a:t>y &lt;- log(x) + (x/100)^5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 err="1">
                <a:latin typeface="Courier New"/>
                <a:ea typeface="Tahoma"/>
                <a:cs typeface="Arial"/>
              </a:rPr>
              <a:t>plot</a:t>
            </a:r>
            <a:r>
              <a:rPr lang="es-ES" sz="1800" dirty="0">
                <a:latin typeface="Courier New"/>
                <a:ea typeface="Tahoma"/>
                <a:cs typeface="Arial"/>
              </a:rPr>
              <a:t>(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x,y</a:t>
            </a:r>
            <a:r>
              <a:rPr lang="es-ES" sz="1800" dirty="0">
                <a:latin typeface="Courier New"/>
                <a:ea typeface="Tahoma"/>
                <a:cs typeface="Arial"/>
              </a:rPr>
              <a:t>, 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type</a:t>
            </a:r>
            <a:r>
              <a:rPr lang="es-ES" sz="1800" dirty="0">
                <a:latin typeface="Courier New"/>
                <a:ea typeface="Tahoma"/>
                <a:cs typeface="Arial"/>
              </a:rPr>
              <a:t>="l", col="red",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ylim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=c(1,7)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err="1">
                <a:latin typeface="Courier New"/>
                <a:ea typeface="Tahoma"/>
                <a:cs typeface="Arial"/>
              </a:rPr>
              <a:t>xlab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="</a:t>
            </a:r>
            <a:r>
              <a:rPr lang="es-ES" sz="1800" b="1" err="1">
                <a:latin typeface="Courier New"/>
                <a:ea typeface="Tahoma"/>
                <a:cs typeface="Arial"/>
              </a:rPr>
              <a:t>The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variable x"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main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="x vs. y" </a:t>
            </a:r>
            <a:r>
              <a:rPr lang="es-ES" sz="1800" dirty="0">
                <a:latin typeface="Courier New"/>
                <a:ea typeface="Tahoma"/>
                <a:cs typeface="Arial"/>
              </a:rPr>
              <a:t>)</a:t>
            </a:r>
            <a:endParaRPr lang="en-US" sz="180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lines(x, y+1,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lwd</a:t>
            </a:r>
            <a:r>
              <a:rPr lang="en-US" sz="1800" dirty="0">
                <a:latin typeface="Courier New"/>
                <a:ea typeface="Tahoma"/>
                <a:cs typeface="Arial"/>
              </a:rPr>
              <a:t>=3,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      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lty</a:t>
            </a:r>
            <a:r>
              <a:rPr lang="en-US" sz="1800" dirty="0">
                <a:latin typeface="Courier New"/>
                <a:ea typeface="Tahoma"/>
                <a:cs typeface="Arial"/>
              </a:rPr>
              <a:t>="dashed", col="blue")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points(x, y-1, type="b", </a:t>
            </a:r>
            <a:r>
              <a:rPr lang="en-US" sz="1800" b="1" dirty="0" err="1">
                <a:latin typeface="Courier New"/>
                <a:ea typeface="Tahoma"/>
                <a:cs typeface="Arial"/>
              </a:rPr>
              <a:t>pch</a:t>
            </a:r>
            <a:r>
              <a:rPr lang="en-US" sz="1800" b="1" dirty="0">
                <a:latin typeface="Courier New"/>
                <a:ea typeface="Tahoma"/>
                <a:cs typeface="Arial"/>
              </a:rPr>
              <a:t>=15</a:t>
            </a:r>
            <a:r>
              <a:rPr lang="en-US" sz="1800" dirty="0">
                <a:latin typeface="Courier New"/>
                <a:ea typeface="Tahoma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  <p:pic>
        <p:nvPicPr>
          <p:cNvPr id="4" name="Picture 3" descr="plot4.Rplot.pdf">
            <a:extLst>
              <a:ext uri="{FF2B5EF4-FFF2-40B4-BE49-F238E27FC236}">
                <a16:creationId xmlns:a16="http://schemas.microsoft.com/office/drawing/2014/main" id="{B6B26F80-8968-B5F8-A675-160E0CE4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5" y="3108215"/>
            <a:ext cx="673899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2144-3BD4-EB78-5497-26E00B31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C288-4C25-47A2-D485-5994C381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1306B-2D94-D680-D145-FB3EA0EE6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legend() </a:t>
            </a:r>
            <a:r>
              <a:rPr lang="en-US" dirty="0">
                <a:latin typeface="Corbel"/>
                <a:ea typeface="Tahoma"/>
                <a:cs typeface="Arial"/>
              </a:rPr>
              <a:t>command adds a legend to plots:</a:t>
            </a:r>
            <a:endParaRPr lang="en-US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x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y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numeric coordinates for positioning the legend. </a:t>
            </a:r>
          </a:p>
          <a:p>
            <a:pPr marL="955675" lvl="2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OR x can be used  by itself with a keyword for legend position: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"bottom",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"left",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"top",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"right", "center"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legend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text to appear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</a:t>
            </a:r>
            <a:r>
              <a:rPr lang="en-US" sz="20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colours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of points or lines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lty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lwd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line types and widths for lines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pch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plotting symbols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bty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box type around the legend ("o" for box, "n" for no box)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bg</a:t>
            </a:r>
            <a:r>
              <a:rPr lang="en-US" dirty="0">
                <a:solidFill>
                  <a:srgbClr val="000090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background color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legend(x="</a:t>
            </a:r>
            <a:r>
              <a:rPr lang="en-US" sz="180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",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legend=c("red line",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"blue line", "black line"),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lty</a:t>
            </a:r>
            <a:r>
              <a:rPr lang="en-US" sz="1800" dirty="0">
                <a:latin typeface="Courier New"/>
                <a:ea typeface="+mn-lt"/>
                <a:cs typeface="+mn-lt"/>
              </a:rPr>
              <a:t>=c(1,2,1),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=c(NA,NA,19), 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col=c("red", "blue", "black"),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1800" dirty="0">
                <a:latin typeface="Courier New"/>
                <a:ea typeface="+mn-lt"/>
                <a:cs typeface="+mn-lt"/>
              </a:rPr>
              <a:t>="gray90")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800" dirty="0">
              <a:solidFill>
                <a:srgbClr val="26262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cs typeface="Arial"/>
            </a:endParaRPr>
          </a:p>
        </p:txBody>
      </p:sp>
      <p:pic>
        <p:nvPicPr>
          <p:cNvPr id="5" name="Picture 4" descr="plot5.Rplot.pdf">
            <a:extLst>
              <a:ext uri="{FF2B5EF4-FFF2-40B4-BE49-F238E27FC236}">
                <a16:creationId xmlns:a16="http://schemas.microsoft.com/office/drawing/2014/main" id="{FD71D08F-6617-4E57-B628-61C27848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81" y="3321378"/>
            <a:ext cx="6066658" cy="32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4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9DEE7-1435-D21A-A7C4-91CB71799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FBCA-F731-CF18-39E4-C0987F8F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(IV)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AB219-FEF2-60F9-20D4-6F60F6A3A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ea typeface="+mn-lt"/>
                <a:cs typeface="+mn-lt"/>
              </a:rPr>
              <a:t>When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doing </a:t>
            </a:r>
            <a:r>
              <a:rPr lang="en-GB" sz="2800" dirty="0">
                <a:ea typeface="+mn-lt"/>
                <a:cs typeface="+mn-lt"/>
              </a:rPr>
              <a:t>a scatterplot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, it is common to </a:t>
            </a:r>
            <a:r>
              <a:rPr lang="en-GB" sz="2800" dirty="0" err="1">
                <a:solidFill>
                  <a:srgbClr val="1E2232"/>
                </a:solidFill>
                <a:ea typeface="+mn-lt"/>
                <a:cs typeface="+mn-lt"/>
              </a:rPr>
              <a:t>color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the points according to a categorical variable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data(iris)</a:t>
            </a:r>
            <a:endParaRPr lang="en-GB" sz="2000" dirty="0">
              <a:solidFill>
                <a:srgbClr val="1E2232"/>
              </a:solidFill>
              <a:latin typeface="Corbel" panose="020B0503020204020204"/>
              <a:ea typeface="Tahoma"/>
              <a:cs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+mn-lt"/>
              </a:rPr>
              <a:t>colormap = c( "</a:t>
            </a:r>
            <a:r>
              <a:rPr lang="en-GB" sz="2000" dirty="0" err="1">
                <a:latin typeface="Courier New"/>
                <a:ea typeface="+mn-lt"/>
                <a:cs typeface="+mn-lt"/>
              </a:rPr>
              <a:t>setosa</a:t>
            </a:r>
            <a:r>
              <a:rPr lang="en-GB" sz="2000" dirty="0">
                <a:latin typeface="Courier New"/>
                <a:ea typeface="+mn-lt"/>
                <a:cs typeface="+mn-lt"/>
              </a:rPr>
              <a:t>" = "red" , 'versicolor' = 'green' , </a:t>
            </a:r>
            <a:endParaRPr lang="en-GB" dirty="0">
              <a:latin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+mn-lt"/>
              </a:rPr>
              <a:t>              'virginica' = 'blue' )</a:t>
            </a:r>
            <a:endParaRPr lang="en-GB" dirty="0">
              <a:latin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plot(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iris$Sepal.Length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     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iris$Sepal.Width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, </a:t>
            </a:r>
            <a:endParaRPr lang="en-GB"/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col = colormap[ 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iris$Species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],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</a:t>
            </a:r>
            <a:r>
              <a:rPr lang="en-GB" sz="2000" err="1">
                <a:latin typeface="Courier New"/>
                <a:ea typeface="+mn-lt"/>
                <a:cs typeface="Courier New"/>
              </a:rPr>
              <a:t>pch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=19)</a:t>
            </a:r>
            <a:endParaRPr lang="en-GB" sz="2000" dirty="0">
              <a:solidFill>
                <a:srgbClr val="1E2232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1E2232"/>
              </a:solidFill>
              <a:cs typeface="Arial"/>
            </a:endParaRPr>
          </a:p>
        </p:txBody>
      </p:sp>
      <p:pic>
        <p:nvPicPr>
          <p:cNvPr id="6" name="Picture 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BF3B8E68-5B2E-0AD6-6B02-90865C1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89" y="2740134"/>
            <a:ext cx="585115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FC94-0704-C779-E1AE-FFC36288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D2AA-152A-04D6-BBA7-A687C324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Digression: why does the previous trick work?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1A9-EE55-84D0-3378-533F8947B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4035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colormap = c( 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" = "red" , 'versicolor' = 'green' , 'virginica' = 'blue' )</a:t>
            </a:r>
            <a:endParaRPr lang="en-GB" sz="1400">
              <a:latin typeface="Courier New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# named vector: associate a label to some value (here a </a:t>
            </a:r>
            <a:r>
              <a:rPr lang="en-GB" sz="1400" b="1" err="1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color</a:t>
            </a:r>
            <a:r>
              <a:rPr lang="en-GB" sz="1400" b="1" dirty="0">
                <a:solidFill>
                  <a:schemeClr val="accent4"/>
                </a:solidFill>
                <a:latin typeface="Courier New"/>
                <a:ea typeface="+mn-lt"/>
                <a:cs typeface="Courier New"/>
              </a:rPr>
              <a:t>)</a:t>
            </a:r>
            <a:endParaRPr lang="en-GB" sz="1400" b="1">
              <a:solidFill>
                <a:schemeClr val="accent4"/>
              </a:solidFill>
              <a:latin typeface="Courier New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colormap</a:t>
            </a:r>
            <a:endParaRPr lang="en-GB" sz="1400">
              <a:latin typeface="Courier New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   </a:t>
            </a:r>
            <a:r>
              <a:rPr lang="en-GB" sz="1400" err="1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setosa versicolor  virginica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
     "red"    "green"     "blue"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Tahoma"/>
                <a:cs typeface="Gill Sans Light"/>
              </a:rPr>
              <a:t> 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endParaRPr lang="en-GB" sz="1400" b="1" dirty="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Courier New"/>
              </a:rPr>
              <a:t># selecting 1 elements in a named vector, 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colormap["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"]</a:t>
            </a:r>
            <a:endParaRPr lang="en-GB" sz="1400">
              <a:latin typeface="Courier New"/>
            </a:endParaRPr>
          </a:p>
          <a:p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endParaRPr lang="en-GB" sz="1400" dirty="0">
              <a:solidFill>
                <a:srgbClr val="1E2232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"red"</a:t>
            </a: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nothing prevents you from repeating an index</a:t>
            </a: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colormap[c("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","virginica","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","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setosa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")]</a:t>
            </a:r>
            <a:endParaRPr lang="en-GB" sz="1400">
              <a:solidFill>
                <a:schemeClr val="accent4"/>
              </a:solidFill>
              <a:latin typeface="Courier New"/>
              <a:ea typeface="Tahoma"/>
              <a:cs typeface="Courier New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/>
                <a:ea typeface="Tahoma"/>
                <a:cs typeface="+mn-lt"/>
              </a:rPr>
              <a:t>  setosa virginica    setosa    setosa 
    "red"    "blue"     "red"     "red"</a:t>
            </a:r>
            <a:endParaRPr lang="en-GB" sz="1400">
              <a:latin typeface="Courier New"/>
            </a:endParaRPr>
          </a:p>
          <a:p>
            <a:endParaRPr lang="en-GB" sz="1400" b="1" dirty="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r>
              <a:rPr lang="en-GB" sz="14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factor are auto-coerced to numeric in this case:</a:t>
            </a:r>
            <a:endParaRPr lang="en-GB" sz="1400">
              <a:solidFill>
                <a:schemeClr val="accent4"/>
              </a:solidFill>
              <a:latin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c('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red','green','blue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')[</a:t>
            </a:r>
            <a:r>
              <a:rPr lang="en-GB" sz="14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iris$Species</a:t>
            </a:r>
            <a:r>
              <a:rPr lang="en-GB" sz="14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]</a:t>
            </a:r>
            <a:endParaRPr lang="en-GB" sz="1400">
              <a:latin typeface="Courier New"/>
            </a:endParaRPr>
          </a:p>
          <a:p>
            <a:r>
              <a:rPr lang="en-GB" sz="14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[1] "red" "green" "blue" "red" ...</a:t>
            </a:r>
            <a:endParaRPr lang="en-GB" sz="1400">
              <a:solidFill>
                <a:srgbClr val="1E2232"/>
              </a:solidFill>
              <a:latin typeface="Courier New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9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AE5F-7521-242C-85D9-14194870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F64C-C058-8320-74DF-256B3A8A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06D9-A135-D7B4-4C78-DD5C61FAA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 err="1">
                <a:ea typeface="+mn-lt"/>
                <a:cs typeface="+mn-lt"/>
              </a:rPr>
              <a:t>abline</a:t>
            </a:r>
            <a:r>
              <a:rPr lang="en-US" b="1" dirty="0">
                <a:ea typeface="+mn-lt"/>
                <a:cs typeface="+mn-lt"/>
              </a:rPr>
              <a:t>()</a:t>
            </a:r>
            <a:r>
              <a:rPr lang="en-US" dirty="0">
                <a:solidFill>
                  <a:srgbClr val="4F81BD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adds one or more straight lines through the current plot – vertical, horizontal or sloped.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Useful for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showing boundaries and cutoffs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fitting straight trend lines through the data (cf. </a:t>
            </a:r>
            <a:r>
              <a:rPr lang="en-US" sz="2000" b="1" err="1">
                <a:latin typeface="Corbel"/>
                <a:ea typeface="+mn-lt"/>
                <a:cs typeface="Arial"/>
              </a:rPr>
              <a:t>lm</a:t>
            </a:r>
            <a:r>
              <a:rPr lang="en-US" sz="2000" b="1">
                <a:latin typeface="Corbel"/>
                <a:ea typeface="+mn-lt"/>
                <a:cs typeface="Arial"/>
              </a:rPr>
              <a:t>()</a:t>
            </a: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dirty="0">
                <a:ea typeface="+mn-lt"/>
                <a:cs typeface="+mn-lt"/>
              </a:rPr>
              <a:t>Arguments: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v</a:t>
            </a:r>
            <a:r>
              <a:rPr lang="en-GB" sz="1800">
                <a:latin typeface="Corbel"/>
                <a:ea typeface="+mn-lt"/>
                <a:cs typeface="Arial"/>
              </a:rPr>
              <a:t>=c(…)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add vertical line(s) at the given x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h</a:t>
            </a:r>
            <a:r>
              <a:rPr lang="en-GB" sz="1800">
                <a:latin typeface="Corbel"/>
                <a:ea typeface="+mn-lt"/>
                <a:cs typeface="Arial"/>
              </a:rPr>
              <a:t>=c(…) ):           </a:t>
            </a:r>
            <a:r>
              <a:rPr lang="en-GB" sz="2000">
                <a:latin typeface="Corbel"/>
                <a:ea typeface="+mn-lt"/>
                <a:cs typeface="Arial"/>
              </a:rPr>
              <a:t>add horizontal line(s) at the given y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a</a:t>
            </a:r>
            <a:r>
              <a:rPr lang="en-GB" sz="1800">
                <a:latin typeface="Corbel"/>
                <a:ea typeface="+mn-lt"/>
                <a:cs typeface="Arial"/>
              </a:rPr>
              <a:t>= ,</a:t>
            </a:r>
            <a:r>
              <a:rPr lang="en-GB" sz="1800" b="1">
                <a:latin typeface="Corbel"/>
                <a:ea typeface="+mn-lt"/>
                <a:cs typeface="Arial"/>
              </a:rPr>
              <a:t>b</a:t>
            </a:r>
            <a:r>
              <a:rPr lang="en-GB" sz="1800">
                <a:latin typeface="Corbel"/>
                <a:ea typeface="+mn-lt"/>
                <a:cs typeface="Arial"/>
              </a:rPr>
              <a:t>=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 add an affine line with intercept a and slope b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reg</a:t>
            </a:r>
            <a:r>
              <a:rPr lang="en-GB" sz="1800">
                <a:latin typeface="Corbel"/>
                <a:ea typeface="+mn-lt"/>
                <a:cs typeface="Arial"/>
              </a:rPr>
              <a:t>=</a:t>
            </a:r>
            <a:r>
              <a:rPr lang="en-GB" sz="1800" b="1" err="1">
                <a:latin typeface="Corbel"/>
                <a:ea typeface="+mn-lt"/>
                <a:cs typeface="Arial"/>
              </a:rPr>
              <a:t>lm</a:t>
            </a:r>
            <a:r>
              <a:rPr lang="en-GB" sz="1800">
                <a:latin typeface="Corbel"/>
                <a:ea typeface="+mn-lt"/>
                <a:cs typeface="Arial"/>
              </a:rPr>
              <a:t>(…) ):</a:t>
            </a:r>
            <a:r>
              <a:rPr lang="en-GB" sz="2000">
                <a:latin typeface="Corbel"/>
                <a:ea typeface="+mn-lt"/>
                <a:cs typeface="Arial"/>
              </a:rPr>
              <a:t>   add a trend line from a linear regression</a:t>
            </a:r>
            <a:r>
              <a:rPr lang="en-GB" sz="2000">
                <a:ea typeface="+mn-lt"/>
                <a:cs typeface="Arial"/>
              </a:rPr>
              <a:t> </a:t>
            </a:r>
            <a:r>
              <a:rPr lang="en-US" sz="2000">
                <a:ea typeface="+mn-lt"/>
                <a:cs typeface="+mn-lt"/>
              </a:rPr>
              <a:t>equivalent to </a:t>
            </a:r>
            <a:r>
              <a:rPr lang="en-US" sz="2000" err="1">
                <a:ea typeface="+mn-lt"/>
                <a:cs typeface="+mn-lt"/>
              </a:rPr>
              <a:t>abline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lm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en-GB" sz="2000" dirty="0">
                <a:ea typeface="+mn-lt"/>
                <a:cs typeface="+mn-lt"/>
              </a:rPr>
              <a:t>…</a:t>
            </a:r>
            <a:r>
              <a:rPr lang="en-US" sz="2000" dirty="0">
                <a:ea typeface="+mn-lt"/>
                <a:cs typeface="+mn-lt"/>
              </a:rPr>
              <a:t>))</a:t>
            </a:r>
            <a:endParaRPr lang="en-US" sz="2000" dirty="0"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18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5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7B01-E475-EE78-1AAD-A39B520D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86F1-A516-9381-3C9C-B4650880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(II) - horizontal and vertical lines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7D8C-6AFA-FD58-7484-6E085BF5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</a:t>
            </a:r>
            <a:r>
              <a:rPr lang="en-US" sz="2000" dirty="0">
                <a:latin typeface="Courier New"/>
                <a:ea typeface="+mn-lt"/>
                <a:cs typeface="+mn-lt"/>
              </a:rPr>
              <a:t>) 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Daily measurements, New York, May-Sept. 1973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h=60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v=seq(3,21,3), </a:t>
            </a:r>
            <a:r>
              <a:rPr lang="en-US" sz="2000" dirty="0">
                <a:latin typeface="Courier New"/>
                <a:ea typeface="+mn-lt"/>
                <a:cs typeface="+mn-lt"/>
              </a:rPr>
              <a:t>col="grey",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dotdash</a:t>
            </a:r>
            <a:r>
              <a:rPr lang="en-US" sz="2000" dirty="0">
                <a:latin typeface="Courier New"/>
                <a:ea typeface="+mn-lt"/>
                <a:cs typeface="+mn-lt"/>
              </a:rPr>
              <a:t>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"Maximum allowable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ozone concentration",  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col="red",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4" name="Picture 3" descr="A graph of different types of air quality&#10;&#10;Description automatically generated">
            <a:extLst>
              <a:ext uri="{FF2B5EF4-FFF2-40B4-BE49-F238E27FC236}">
                <a16:creationId xmlns:a16="http://schemas.microsoft.com/office/drawing/2014/main" id="{6FF54748-36B7-99C3-930F-F81AF0EC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02" y="2823779"/>
            <a:ext cx="7209876" cy="41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0A01-7E7D-2F34-3D51-07C4D76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7E88-CF67-345E-3D4C-032FA194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(III) - trend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35917-8D0E-F21B-D49E-35A9E0022A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 ~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), col=2,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=2)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legend= c("measures",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"fitted line"),</a:t>
            </a:r>
            <a:br>
              <a:rPr lang="en-US" sz="2000" dirty="0">
                <a:latin typeface="Courier New"/>
                <a:ea typeface="+mn-lt"/>
                <a:cs typeface="+mn-lt"/>
              </a:rPr>
            </a:b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 c(20, NA),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 = c(0, 1),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=c(NA, 2),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col = c(1, 2),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2000" dirty="0">
                <a:latin typeface="Courier New"/>
                <a:ea typeface="+mn-lt"/>
                <a:cs typeface="+mn-lt"/>
              </a:rPr>
              <a:t> = "gray90")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F9300-8A88-D861-4BD6-62220306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3" y="2215274"/>
            <a:ext cx="6952812" cy="3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56117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Import the mouse data from the file </a:t>
            </a:r>
            <a:r>
              <a:rPr lang="en-US" dirty="0" err="1">
                <a:ea typeface="+mn-lt"/>
                <a:cs typeface="+mn-lt"/>
              </a:rPr>
              <a:t>course_datasets</a:t>
            </a:r>
            <a:r>
              <a:rPr lang="en-US" dirty="0">
                <a:ea typeface="+mn-lt"/>
                <a:cs typeface="+mn-lt"/>
              </a:rPr>
              <a:t>/mice_data_mod.csv. </a:t>
            </a:r>
          </a:p>
          <a:p>
            <a:r>
              <a:rPr lang="en-US" dirty="0">
                <a:ea typeface="+mn-lt"/>
                <a:cs typeface="+mn-lt"/>
              </a:rPr>
              <a:t>This file contains the same data as mice_data.csv and in addition, two more columns.</a:t>
            </a:r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Run </a:t>
            </a:r>
            <a:r>
              <a:rPr lang="en-US" b="1" dirty="0">
                <a:latin typeface="Corbel"/>
                <a:cs typeface="Arial"/>
              </a:rPr>
              <a:t>str() </a:t>
            </a:r>
            <a:r>
              <a:rPr lang="en-US" dirty="0">
                <a:latin typeface="Corbel"/>
                <a:cs typeface="Arial"/>
              </a:rPr>
              <a:t>to check your data frame: did it load correctly? 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Convert genotype and diet to factor variables. </a:t>
            </a:r>
          </a:p>
          <a:p>
            <a:pPr marL="348615" indent="-342900">
              <a:buAutoNum type="arabicPeriod"/>
            </a:pPr>
            <a:r>
              <a:rPr lang="en-US" dirty="0">
                <a:ea typeface="+mn-lt"/>
                <a:cs typeface="+mn-lt"/>
              </a:rPr>
              <a:t>Make a </a:t>
            </a:r>
            <a:r>
              <a:rPr lang="en-US" b="1" dirty="0">
                <a:ea typeface="+mn-lt"/>
                <a:cs typeface="+mn-lt"/>
              </a:rPr>
              <a:t>scatter plot </a:t>
            </a:r>
            <a:r>
              <a:rPr lang="en-US" dirty="0">
                <a:ea typeface="+mn-lt"/>
                <a:cs typeface="+mn-lt"/>
              </a:rPr>
              <a:t>of respiratory rate against mouse weights using the function plot().</a:t>
            </a:r>
          </a:p>
          <a:p>
            <a:pPr marL="805815" lvl="1" indent="-342900">
              <a:buAutoNum type="arabicPeriod"/>
            </a:pPr>
            <a:r>
              <a:rPr lang="en-US" dirty="0">
                <a:ea typeface="+mn-lt"/>
                <a:cs typeface="+mn-lt"/>
              </a:rPr>
              <a:t> use solid circles as plotting symbol</a:t>
            </a:r>
          </a:p>
          <a:p>
            <a:pPr marL="805815" lvl="1" indent="-342900">
              <a:buAutoNum type="arabicPeriod"/>
            </a:pPr>
            <a:r>
              <a:rPr lang="en-US" dirty="0">
                <a:ea typeface="+mn-lt"/>
                <a:cs typeface="+mn-lt"/>
              </a:rPr>
              <a:t> add a title</a:t>
            </a:r>
          </a:p>
          <a:p>
            <a:pPr marL="805815" lvl="1" indent="-342900">
              <a:buAutoNum type="arabicPeriod"/>
            </a:pPr>
            <a:r>
              <a:rPr lang="en-US" dirty="0">
                <a:ea typeface="+mn-lt"/>
                <a:cs typeface="+mn-lt"/>
              </a:rPr>
              <a:t> customize the axis labels  (“Weight [g]”, “Respiratory Rate [bpm]”)</a:t>
            </a:r>
          </a:p>
          <a:p>
            <a:pPr marL="805815" lvl="1" indent="-342900">
              <a:buAutoNum type="arabicPeriod"/>
            </a:pPr>
            <a:r>
              <a:rPr lang="en-US" dirty="0">
                <a:ea typeface="+mn-lt"/>
                <a:cs typeface="+mn-lt"/>
              </a:rPr>
              <a:t> color the points </a:t>
            </a:r>
            <a:r>
              <a:rPr lang="en-US" b="1" dirty="0">
                <a:ea typeface="+mn-lt"/>
                <a:cs typeface="+mn-lt"/>
              </a:rPr>
              <a:t>by genotype. </a:t>
            </a:r>
          </a:p>
          <a:p>
            <a:pPr marL="348615" indent="-342900">
              <a:buAutoNum type="arabicPeriod"/>
            </a:pPr>
            <a:r>
              <a:rPr lang="en-US" dirty="0"/>
              <a:t>Fit a trend line using the function </a:t>
            </a:r>
            <a:r>
              <a:rPr lang="en-US" b="1" err="1"/>
              <a:t>abline</a:t>
            </a:r>
            <a:r>
              <a:rPr lang="en-US" b="1" dirty="0"/>
              <a:t>()</a:t>
            </a:r>
          </a:p>
          <a:p>
            <a:pPr marL="348615" indent="-342900">
              <a:buAutoNum type="arabicPeriod"/>
            </a:pPr>
            <a:r>
              <a:rPr lang="en-US" dirty="0"/>
              <a:t>Add a legend for the genotype</a:t>
            </a:r>
          </a:p>
          <a:p>
            <a:pPr marL="462915" lvl="1"/>
            <a:endParaRPr lang="en-US" b="1" dirty="0"/>
          </a:p>
          <a:p>
            <a:pPr marL="462915" lvl="1"/>
            <a:endParaRPr lang="en-US" b="1" dirty="0"/>
          </a:p>
          <a:p>
            <a:pPr marL="462915" lvl="1"/>
            <a:r>
              <a:rPr lang="en-US" b="1" dirty="0"/>
              <a:t>EXTRA TASKS:</a:t>
            </a:r>
          </a:p>
          <a:p>
            <a:pPr marL="805815" lvl="1" indent="-342900">
              <a:buAutoNum type="arabicPeriod"/>
            </a:pPr>
            <a:r>
              <a:rPr lang="en-US" dirty="0"/>
              <a:t>use the command </a:t>
            </a:r>
            <a:r>
              <a:rPr lang="en-US" dirty="0">
                <a:latin typeface="Courier New"/>
                <a:cs typeface="Courier New"/>
              </a:rPr>
              <a:t>data(</a:t>
            </a:r>
            <a:r>
              <a:rPr lang="en-US" err="1">
                <a:latin typeface="Courier New"/>
                <a:cs typeface="Courier New"/>
              </a:rPr>
              <a:t>airquality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to load the </a:t>
            </a:r>
            <a:r>
              <a:rPr lang="en-US" err="1"/>
              <a:t>airquality</a:t>
            </a:r>
            <a:r>
              <a:rPr lang="en-US" dirty="0"/>
              <a:t> dataset</a:t>
            </a:r>
            <a:endParaRPr lang="en-US" b="1" dirty="0"/>
          </a:p>
          <a:p>
            <a:pPr marL="805815" lvl="1" indent="-342900">
              <a:buAutoNum type="arabicPeriod"/>
            </a:pPr>
            <a:r>
              <a:rPr lang="en-US" dirty="0"/>
              <a:t>Plot the relationship between wind speed (Wind) and temperature (Temp)</a:t>
            </a:r>
          </a:p>
          <a:p>
            <a:pPr marL="1263015" lvl="2" indent="-342900">
              <a:buFont typeface="Wingdings"/>
              <a:buChar char="§"/>
            </a:pPr>
            <a:r>
              <a:rPr lang="en-US" dirty="0"/>
              <a:t>Color by Month</a:t>
            </a:r>
          </a:p>
          <a:p>
            <a:pPr marL="1263015" lvl="2" indent="-342900">
              <a:buFont typeface="Wingdings"/>
              <a:buChar char="§"/>
            </a:pPr>
            <a:r>
              <a:rPr lang="en-US" dirty="0"/>
              <a:t>Add nice labels and a legend</a:t>
            </a:r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CDC8E2-C160-46EA-3D92-3014422D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dirty="0">
                <a:ea typeface="Verdana"/>
                <a:cs typeface="Gill Sans"/>
              </a:rPr>
              <a:t>Exam – 0.5 ECTS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US" sz="2000" b="1" dirty="0">
                <a:solidFill>
                  <a:srgbClr val="262626"/>
                </a:solidFill>
                <a:ea typeface="+mj-lt"/>
                <a:cs typeface="+mj-lt"/>
              </a:rPr>
              <a:t>Take-home exam</a:t>
            </a:r>
            <a:r>
              <a:rPr lang="en-US" sz="2000" dirty="0">
                <a:solidFill>
                  <a:srgbClr val="262626"/>
                </a:solidFill>
                <a:ea typeface="+mj-lt"/>
                <a:cs typeface="+mj-lt"/>
              </a:rPr>
              <a:t>: data analysis tasks, available on course page.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   Exam is graded as "pass" or "fail".</a:t>
            </a:r>
            <a:endParaRPr lang="en-US" sz="2000" dirty="0">
              <a:solidFill>
                <a:srgbClr val="000000"/>
              </a:solidFill>
              <a:ea typeface="+mj-lt"/>
              <a:cs typeface="+mj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262626"/>
              </a:solidFill>
              <a:ea typeface="+mj-lt"/>
              <a:cs typeface="+mj-lt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Submit analysis to your teacher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 in one week (ask for their e-mail).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pass,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achievement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 from the SIB Training Team, which you can submit to your educational institution.</a:t>
            </a: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don't take the exam,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attendance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.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5B88-0CFF-C125-6E27-0AEAC1AF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70BA-ECAD-B0FC-6EB8-832B011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302F-67BC-7E33-FA41-7120026D8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hist()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creates a histogram in a new plot (like plot). Main parameters:</a:t>
            </a:r>
            <a:endParaRPr lang="en-US" dirty="0"/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breaks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 guides the number of bins. Number or vector of breakpoints</a:t>
            </a:r>
          </a:p>
          <a:p>
            <a:pPr marL="342900" indent="-342900">
              <a:buChar char="•"/>
            </a:pPr>
            <a:r>
              <a:rPr lang="en-GB" sz="20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 </a:t>
            </a:r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TRUE : y-axis represents counts per bin</a:t>
            </a:r>
            <a:endParaRPr lang="en-GB"/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FALSE: y-axis represents density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03600-AF1E-B3B6-B963-756BE1CC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55" y="3525290"/>
            <a:ext cx="5787587" cy="31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7220-7DC6-1286-8F46-3990FE9E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5D71-3A99-4AF0-AA8E-ABF4B400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Histograms and density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83622-FC1D-F2E4-1705-DA37A9324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estimates the probability density of the data (kernel density estimates).</a:t>
            </a:r>
          </a:p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The output of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can be given to the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lines()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function.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b="1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Tahoma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lines(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density(x)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Col="blue", 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lwd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=3)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56DA237-10E8-F977-5A8A-55EB056C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79" y="3026049"/>
            <a:ext cx="6436491" cy="34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DC1F-0864-0900-916B-0A29A118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9BE94-37CC-F7B2-C08E-5D28A4AAE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E31A1-C460-212F-682B-D4E4D48A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9963BD7-0A05-1456-3EDE-40B783533286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2DCA0BC-AD82-056A-264B-5AAFD2E8A8DC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E1C6D2-594C-E51F-C2B2-AE5BF558EDDF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9CD0AE-7122-F6CC-64E1-17B556F1202D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B93A2-4003-CC5E-ADF9-66FA65664BC6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0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A4C9-257A-E30F-AB05-89186051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566D-11C7-24BB-ADB0-9E5B4A7B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953F1-0655-D331-9452-8AADC6883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38A15-03C2-218E-682A-F8DF60FD9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3570D32-D9FA-E6D3-7A2A-D4A5AE0D1568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506963A-4F69-D032-F7BD-6CF76CA8B0CD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AF7DBD-AAD3-3715-174B-844DD1479CCC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598668-D4C9-F57D-F582-A72D7654DE13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F15B8B-5D84-9A1D-3218-958B32BAA314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23CC8E-FB2D-6183-285B-700B22DAB841}"/>
              </a:ext>
            </a:extLst>
          </p:cNvPr>
          <p:cNvGrpSpPr/>
          <p:nvPr/>
        </p:nvGrpSpPr>
        <p:grpSpPr>
          <a:xfrm>
            <a:off x="4391587" y="4692752"/>
            <a:ext cx="4681909" cy="1682689"/>
            <a:chOff x="4330277" y="4727787"/>
            <a:chExt cx="4681909" cy="168268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5D1CBD4-7C63-5DA9-CDEC-5EE98EA4F6B2}"/>
                </a:ext>
              </a:extLst>
            </p:cNvPr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7AD233A3-BF8E-470F-831C-D9588DAF43F9}"/>
                </a:ext>
              </a:extLst>
            </p:cNvPr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708A32B-E821-2AA3-C0C9-88BEB49FE8CB}"/>
                </a:ext>
              </a:extLst>
            </p:cNvPr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56FFDB-153B-7AE5-D2C9-7CEA3ECEAF20}"/>
                </a:ext>
              </a:extLst>
            </p:cNvPr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3A889-B665-4F29-4AE0-2D1FCF0FD704}"/>
                </a:ext>
              </a:extLst>
            </p:cNvPr>
            <p:cNvSpPr txBox="1"/>
            <p:nvPr/>
          </p:nvSpPr>
          <p:spPr>
            <a:xfrm>
              <a:off x="4853762" y="4948360"/>
              <a:ext cx="415842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&lt; Q3 + 1.5 * IQR 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EF94C65-5B97-BC1B-3A78-3D39FDAB90D7}"/>
                </a:ext>
              </a:extLst>
            </p:cNvPr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&gt; Q1 - 1.5 * IQR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54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288D-604A-278C-0030-A73094E96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B94A-4AC1-44E0-E7A1-985B7DA6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(III)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F577-0CE0-F611-7649-33D93A4A1E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library(MASS)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data(Melanoma)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205 patients with malignant melanoma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head(Melanoma)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 time status sex age year thickness ulcer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1   10      3   1  76 1972      6.76     1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2   30      3   1  56 1968      0.65     0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3   35      2   1  41 1977      1.34     0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4   99      3   0  71 1968      2.90     0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5  185      1   1  52 1965     12.08     1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6  204      1   1  28 1971      4.84     1</a:t>
            </a:r>
            <a:endParaRPr lang="en-GB" dirty="0">
              <a:latin typeface="Courier New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boxplot(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Melanoma$thickness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dirty="0"/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     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ylab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='Tumour thickness (mm)',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   col='white')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6B22EB3-DFE9-9445-6C60-52199E2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61" y="1905985"/>
            <a:ext cx="5544863" cy="42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F6AD-9267-8417-C697-3FD9B221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ECAF-4572-0320-1C1F-CE935E7C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(IV) - more boxplots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67338-919A-9E99-3AAC-D2197CC6A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We want  </a:t>
            </a:r>
            <a:endParaRPr lang="en-US" dirty="0"/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separate boxplots for subgroups 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>
                <a:latin typeface="Corbel"/>
                <a:ea typeface="Tahoma"/>
                <a:cs typeface="Gill Sans Light"/>
              </a:rPr>
              <a:t>individual points overlaid </a:t>
            </a: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  <a:p>
            <a:pPr marL="342900" indent="-342900">
              <a:buAutoNum type="arabicPeriod"/>
            </a:pPr>
            <a:endParaRPr lang="en-GB" sz="2000" dirty="0">
              <a:ea typeface="Tahoma"/>
              <a:cs typeface="Gill Sans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ea typeface="+mn-lt"/>
                <a:cs typeface="+mn-lt"/>
              </a:rPr>
              <a:t>status: 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died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melanoma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dirty="0">
                <a:ea typeface="+mn-lt"/>
                <a:cs typeface="+mn-lt"/>
              </a:rPr>
              <a:t>alive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dead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other</a:t>
            </a:r>
            <a:r>
              <a:rPr lang="fr-FR" sz="1800" dirty="0">
                <a:ea typeface="+mn-lt"/>
                <a:cs typeface="+mn-lt"/>
              </a:rPr>
              <a:t> causes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35F4D-4FA3-3989-FEE0-687FFB37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8" y="1162324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1D00-AC08-8DB8-0DD9-665275D5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BB84-2625-6A3C-E69F-EA3CA389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(V) - data preparation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F1C09-CD2B-0B10-8F10-9C1CD3F9B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check if the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a factor (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it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not!)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str(Melanoma)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'</a:t>
            </a:r>
            <a:r>
              <a:rPr lang="en-US" sz="1800" err="1">
                <a:latin typeface="Courier New"/>
                <a:ea typeface="+mn-lt"/>
                <a:cs typeface="+mn-lt"/>
              </a:rPr>
              <a:t>data.frame</a:t>
            </a:r>
            <a:r>
              <a:rPr lang="en-US" sz="1800" dirty="0">
                <a:latin typeface="Courier New"/>
                <a:ea typeface="+mn-lt"/>
                <a:cs typeface="+mn-lt"/>
              </a:rPr>
              <a:t>': 205 obs. of  10 variables: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time     : int  10 30 35 99 185 204 210 232 232 279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</a:t>
            </a:r>
            <a:r>
              <a:rPr lang="en-US" sz="1800" b="1" dirty="0">
                <a:solidFill>
                  <a:schemeClr val="tx2"/>
                </a:solidFill>
                <a:latin typeface="Courier New"/>
                <a:ea typeface="+mn-lt"/>
                <a:cs typeface="+mn-lt"/>
              </a:rPr>
              <a:t>status   : int</a:t>
            </a:r>
            <a:r>
              <a:rPr lang="en-US" sz="1800" dirty="0">
                <a:latin typeface="Courier New"/>
                <a:ea typeface="+mn-lt"/>
                <a:cs typeface="+mn-lt"/>
              </a:rPr>
              <a:t>  3 3 2 3 1 1 1 3 1 1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sex      : int  1 1 1 0 1 1 1 0 1 0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age      : int  76 56 41 71 52 28 77 60 49 68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year     : int  1972 1968 1977 1968 1965 1971 1972 1974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thickness: num  6.76 0.65 1.34 2.9 12.08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ulcer    : int  1 0 0 0 1 1 1 1 1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coerce the </a:t>
            </a:r>
            <a:r>
              <a:rPr lang="fr-FR" sz="1800" b="1" dirty="0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to factor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 &lt;- factor(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367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E0F8-786A-7CE9-7DA6-5DF9BD88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18A8-6CF9-4802-36C6-4AC6852F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1E38-6440-ECDB-54B9-BA70B57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latin typeface="Corbel"/>
                <a:ea typeface="+mn-lt"/>
                <a:cs typeface="+mn-lt"/>
              </a:rPr>
              <a:t>Method 1: data </a:t>
            </a:r>
            <a:r>
              <a:rPr lang="fr-FR" sz="1800" b="1" err="1">
                <a:latin typeface="Corbel"/>
                <a:ea typeface="+mn-lt"/>
                <a:cs typeface="+mn-lt"/>
              </a:rPr>
              <a:t>subsets</a:t>
            </a:r>
            <a:endParaRPr lang="fr-FR" sz="1800" b="1" err="1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=="1"],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=="2"],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=="3"],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thickness",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names=c("1","2","3"))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dirty="0">
                <a:latin typeface="Courier New"/>
                <a:ea typeface="+mn-lt"/>
                <a:cs typeface="+mn-lt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4F6228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33"/>
                </a:solidFill>
                <a:ea typeface="+mn-lt"/>
                <a:cs typeface="+mn-lt"/>
              </a:rPr>
              <a:t>Method 2: Formulas</a:t>
            </a:r>
            <a:endParaRPr lang="en-US" sz="2000" dirty="0">
              <a:solidFill>
                <a:srgbClr val="333333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>
                <a:latin typeface="Courier New"/>
                <a:ea typeface="+mn-lt"/>
                <a:cs typeface="+mn-lt"/>
              </a:rPr>
              <a:t>thickness ~ status</a:t>
            </a:r>
            <a:r>
              <a:rPr lang="en-US" sz="1800">
                <a:latin typeface="Courier New"/>
                <a:ea typeface="+mn-lt"/>
                <a:cs typeface="+mn-lt"/>
              </a:rPr>
              <a:t>, data=Melanoma, 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points(thickness ~ status, data=Melanoma,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27949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74F7-CFFA-F83B-45DE-36901830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1882-8CFE-1CFC-03CD-9711436D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(VII) - result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0C457-BD58-A3B5-FFA2-89F1B6F4A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Both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methods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give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the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same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result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B2349-7816-B2DA-2ABF-D656BC00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7" y="1469399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A484-F995-A488-E7E0-1799E6E1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495D-A134-1ECD-D568-4EBD811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Pairs scatter plot - pairs()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9775-40D5-17B2-6461-83E0CF466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437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If x is a matrix or a data frame, </a:t>
            </a:r>
            <a:r>
              <a:rPr lang="en-US" sz="2000" b="1" dirty="0">
                <a:latin typeface="Corbel"/>
                <a:ea typeface="+mn-lt"/>
                <a:cs typeface="Arial"/>
              </a:rPr>
              <a:t>pairs()</a:t>
            </a:r>
            <a:r>
              <a:rPr lang="en-US" sz="2000" dirty="0">
                <a:latin typeface="Corbel"/>
                <a:ea typeface="+mn-lt"/>
                <a:cs typeface="Arial"/>
              </a:rPr>
              <a:t> draws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all possible bivariate plots between the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columns of x. </a:t>
            </a: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data(iris)</a:t>
            </a:r>
            <a:endParaRPr lang="fr-FR" sz="1800"/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pairs(iris[,1:4], </a:t>
            </a:r>
            <a:r>
              <a:rPr lang="fr-FR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fr-FR" sz="1800" dirty="0">
                <a:latin typeface="Courier New"/>
                <a:ea typeface="+mn-lt"/>
                <a:cs typeface="+mn-lt"/>
              </a:rPr>
              <a:t>=19, 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1800" dirty="0">
                <a:latin typeface="Courier New"/>
                <a:ea typeface="+mn-lt"/>
                <a:cs typeface="+mn-lt"/>
              </a:rPr>
              <a:t>      col=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colormap[ </a:t>
            </a:r>
            <a:r>
              <a:rPr lang="en-GB" sz="1800" err="1">
                <a:latin typeface="Courier New"/>
                <a:ea typeface="+mn-lt"/>
                <a:cs typeface="Courier New"/>
              </a:rPr>
              <a:t>iris$Species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 ]</a:t>
            </a:r>
            <a:r>
              <a:rPr lang="fr-FR" sz="1800" dirty="0">
                <a:latin typeface="Courier New"/>
                <a:ea typeface="+mn-lt"/>
                <a:cs typeface="+mn-lt"/>
              </a:rPr>
              <a:t>) 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collage of multiple dots&#10;&#10;Description automatically generated">
            <a:extLst>
              <a:ext uri="{FF2B5EF4-FFF2-40B4-BE49-F238E27FC236}">
                <a16:creationId xmlns:a16="http://schemas.microsoft.com/office/drawing/2014/main" id="{177C00AD-8769-9E52-5637-3DF7F2E6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16" y="110358"/>
            <a:ext cx="6264439" cy="57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0603-AE0C-5537-C3AE-B77F4AA6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Building graphics in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32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125AD-7256-DA5C-3208-AFD853F9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4877-3141-A28A-0AA8-0A6575285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- 8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E0A20-F3E7-7560-EAC2-EC93F4C39667}"/>
              </a:ext>
            </a:extLst>
          </p:cNvPr>
          <p:cNvSpPr txBox="1"/>
          <p:nvPr/>
        </p:nvSpPr>
        <p:spPr>
          <a:xfrm>
            <a:off x="674413" y="1182414"/>
            <a:ext cx="10098689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Plot a </a:t>
            </a:r>
            <a:r>
              <a:rPr lang="en-US" b="1" dirty="0">
                <a:solidFill>
                  <a:srgbClr val="262626"/>
                </a:solidFill>
                <a:latin typeface="Corbel"/>
                <a:cs typeface="Arial"/>
              </a:rPr>
              <a:t>histogram</a:t>
            </a: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 of mouse weight and customize it with title, labels,  colors.</a:t>
            </a:r>
            <a:br>
              <a:rPr lang="en-US" dirty="0">
                <a:latin typeface="Corbel"/>
                <a:cs typeface="Arial"/>
              </a:rPr>
            </a:b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Represent the density line on top.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Make </a:t>
            </a:r>
            <a:r>
              <a:rPr lang="en-US" b="1" dirty="0">
                <a:solidFill>
                  <a:srgbClr val="262626"/>
                </a:solidFill>
                <a:ea typeface="+mn-lt"/>
                <a:cs typeface="+mn-lt"/>
              </a:rPr>
              <a:t>boxplots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 of weights from WT and KO mice. Customize with title, labels, colors.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i="1" dirty="0">
                <a:solidFill>
                  <a:srgbClr val="262626"/>
                </a:solidFill>
                <a:ea typeface="+mn-lt"/>
                <a:cs typeface="+mn-lt"/>
              </a:rPr>
              <a:t>Optional: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Repeat 2 with diet instead of genotype.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EXTRA TASKS</a:t>
            </a:r>
          </a:p>
          <a:p>
            <a:r>
              <a:rPr lang="en-US" dirty="0"/>
              <a:t>Come back to the </a:t>
            </a:r>
            <a:r>
              <a:rPr lang="en-US" dirty="0" err="1"/>
              <a:t>airquality</a:t>
            </a:r>
            <a:r>
              <a:rPr lang="en-US" dirty="0"/>
              <a:t> dataset</a:t>
            </a:r>
          </a:p>
          <a:p>
            <a:pPr marL="342900" indent="-342900">
              <a:buAutoNum type="arabicPeriod"/>
            </a:pPr>
            <a:r>
              <a:rPr lang="en-US" dirty="0"/>
              <a:t>Make boxplot of temperatures per month</a:t>
            </a:r>
          </a:p>
          <a:p>
            <a:pPr marL="342900" indent="-342900">
              <a:buAutoNum type="arabicPeriod"/>
            </a:pPr>
            <a:r>
              <a:rPr lang="en-US" dirty="0"/>
              <a:t>Make boxplot of wind speed  per month</a:t>
            </a:r>
          </a:p>
          <a:p>
            <a:pPr marL="342900" indent="-342900">
              <a:buAutoNum type="arabicPeriod"/>
            </a:pPr>
            <a:r>
              <a:rPr lang="en-US" dirty="0"/>
              <a:t>for each of these plots, add labels as well as overlay the actual points onto the boxplots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6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7508-3CDD-DEF1-A55B-2EF24F32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195-59C4-CDCC-8915-7F6CA668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CC06-9FDE-9031-3276-287B8BCDE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The function </a:t>
            </a:r>
            <a:r>
              <a:rPr lang="en-US" sz="2000" b="1" dirty="0">
                <a:latin typeface="Corbel"/>
                <a:ea typeface="+mn-lt"/>
                <a:cs typeface="Arial"/>
              </a:rPr>
              <a:t>par() </a:t>
            </a:r>
            <a:r>
              <a:rPr lang="en-US" sz="2000" dirty="0">
                <a:latin typeface="Corbel"/>
                <a:ea typeface="+mn-lt"/>
                <a:cs typeface="Arial"/>
              </a:rPr>
              <a:t>allows to change the default values of many plotting parameters.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All future calls to graphics functions will be affected.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1</a:t>
            </a:r>
            <a:r>
              <a:rPr lang="en-US" sz="2000" dirty="0">
                <a:latin typeface="Corbel"/>
                <a:ea typeface="+mn-lt"/>
                <a:cs typeface="Arial"/>
              </a:rPr>
              <a:t>: set plotting colors and symbols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par(col="red",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=15)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2</a:t>
            </a:r>
            <a:r>
              <a:rPr lang="en-US" sz="2000" dirty="0">
                <a:latin typeface="Corbel"/>
                <a:ea typeface="+mn-lt"/>
                <a:cs typeface="Arial"/>
              </a:rPr>
              <a:t>: set margin widths for subsequent plots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mar </a:t>
            </a:r>
            <a:r>
              <a:rPr lang="en-US" sz="2000">
                <a:latin typeface="Corbel"/>
                <a:ea typeface="+mn-lt"/>
                <a:cs typeface="Arial"/>
              </a:rPr>
              <a:t>sets plot margins in number of lines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+mn-lt"/>
                <a:cs typeface="Arial"/>
              </a:rPr>
              <a:t>mai</a:t>
            </a:r>
            <a:r>
              <a:rPr lang="en-US" sz="2000">
                <a:latin typeface="Corbel"/>
                <a:ea typeface="+mn-lt"/>
                <a:cs typeface="Arial"/>
              </a:rPr>
              <a:t> sets plot margins in inches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fr-CH" sz="2000">
                <a:latin typeface="Corbel"/>
                <a:ea typeface="+mn-lt"/>
                <a:cs typeface="Arial"/>
              </a:rPr>
              <a:t>use </a:t>
            </a:r>
            <a:r>
              <a:rPr lang="fr-CH" sz="2000" err="1">
                <a:latin typeface="Corbel"/>
                <a:ea typeface="+mn-lt"/>
                <a:cs typeface="Arial"/>
              </a:rPr>
              <a:t>vectors</a:t>
            </a:r>
            <a:r>
              <a:rPr lang="fr-CH" sz="2000">
                <a:latin typeface="Corbel"/>
                <a:ea typeface="+mn-lt"/>
                <a:cs typeface="Arial"/>
              </a:rPr>
              <a:t> of 4 values (c(0,1,1,2)) for the </a:t>
            </a:r>
            <a:r>
              <a:rPr lang="fr-CH" sz="2000" err="1">
                <a:latin typeface="Corbel"/>
                <a:ea typeface="+mn-lt"/>
                <a:cs typeface="Arial"/>
              </a:rPr>
              <a:t>bottom</a:t>
            </a:r>
            <a:r>
              <a:rPr lang="fr-CH" sz="2000">
                <a:latin typeface="Corbel"/>
                <a:ea typeface="+mn-lt"/>
                <a:cs typeface="Arial"/>
              </a:rPr>
              <a:t>, </a:t>
            </a:r>
            <a:r>
              <a:rPr lang="fr-CH" sz="2000" err="1">
                <a:latin typeface="Corbel"/>
                <a:ea typeface="+mn-lt"/>
                <a:cs typeface="Arial"/>
              </a:rPr>
              <a:t>left</a:t>
            </a:r>
            <a:r>
              <a:rPr lang="fr-CH" sz="2000">
                <a:latin typeface="Corbel"/>
                <a:ea typeface="+mn-lt"/>
                <a:cs typeface="Arial"/>
              </a:rPr>
              <a:t>, top, and right </a:t>
            </a:r>
            <a:r>
              <a:rPr lang="fr-CH" sz="2000" err="1">
                <a:latin typeface="Corbel"/>
                <a:ea typeface="+mn-lt"/>
                <a:cs typeface="Arial"/>
              </a:rPr>
              <a:t>margins</a:t>
            </a:r>
            <a:endParaRPr lang="en-US" sz="200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par(mar=c(5.1,4.1,4.1,2.1))    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lines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par(mai=c(1.02,0.82,0.82,0.42))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inches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1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DA33E-4716-8686-9E29-A7EB22D7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3C7B-6B22-C0F8-949B-42A1BFE0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EC672-5561-9CE0-D3EE-F9CC54106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4498428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Normal margins </a:t>
            </a:r>
            <a:endParaRPr lang="en-US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par(mar=c(5.1,4.1,4.1,2.1))</a:t>
            </a:r>
            <a:endParaRPr lang="en-US" sz="20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18249E-BD0C-FCCD-7A59-950D6C82D399}"/>
              </a:ext>
            </a:extLst>
          </p:cNvPr>
          <p:cNvSpPr txBox="1">
            <a:spLocks/>
          </p:cNvSpPr>
          <p:nvPr/>
        </p:nvSpPr>
        <p:spPr>
          <a:xfrm>
            <a:off x="6035565" y="938157"/>
            <a:ext cx="4532547" cy="474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Wide margins </a:t>
            </a:r>
            <a:endParaRPr lang="en-US" dirty="0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</a:t>
            </a:r>
            <a:r>
              <a:rPr lang="en-US" sz="2000">
                <a:latin typeface="Courier New"/>
                <a:ea typeface="+mn-lt"/>
                <a:cs typeface="+mn-lt"/>
              </a:rPr>
              <a:t>8.1,8.1,8.1,8.1</a:t>
            </a:r>
            <a:r>
              <a:rPr lang="en-US" sz="2000" dirty="0">
                <a:latin typeface="Courier New"/>
                <a:ea typeface="+mn-lt"/>
                <a:cs typeface="+mn-lt"/>
              </a:rPr>
              <a:t>))</a:t>
            </a:r>
            <a:endParaRPr lang="en-US" sz="2000" b="1" dirty="0"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A160DB5-E89D-D8A6-BD77-27A2CA8B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6" y="2472669"/>
            <a:ext cx="3743325" cy="37338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9EEFD8C-B77F-E671-02D9-FFA0A258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2" y="2484164"/>
            <a:ext cx="37433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2972-3260-10B8-CE1C-369410A3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41FC-46F2-4FB4-35BD-1808052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21449-51B3-3DEF-7C26-71056C388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par()</a:t>
            </a:r>
            <a:r>
              <a:rPr lang="en-US" sz="2000" dirty="0">
                <a:latin typeface="Corbel"/>
                <a:ea typeface="+mn-lt"/>
                <a:cs typeface="Arial"/>
              </a:rPr>
              <a:t> can be used to generate a multi-panel figures with the argument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err="1">
                <a:latin typeface="Corbel"/>
                <a:ea typeface="+mn-lt"/>
                <a:cs typeface="Arial"/>
              </a:rPr>
              <a:t>mfrow</a:t>
            </a:r>
            <a:r>
              <a:rPr lang="en-US" sz="2000" dirty="0">
                <a:latin typeface="Corbel"/>
                <a:ea typeface="+mn-lt"/>
                <a:cs typeface="Arial"/>
              </a:rPr>
              <a:t>: a vector with two elements ( number of rows, number of columns)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E684F-6EE0-2282-266B-66F6DBEE5E60}"/>
              </a:ext>
            </a:extLst>
          </p:cNvPr>
          <p:cNvSpPr txBox="1"/>
          <p:nvPr/>
        </p:nvSpPr>
        <p:spPr>
          <a:xfrm>
            <a:off x="838213" y="1881795"/>
            <a:ext cx="443779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=c(1,2))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7AF33-12EB-3446-CA98-44279D66EFD2}"/>
              </a:ext>
            </a:extLst>
          </p:cNvPr>
          <p:cNvSpPr txBox="1"/>
          <p:nvPr/>
        </p:nvSpPr>
        <p:spPr>
          <a:xfrm>
            <a:off x="6090901" y="1883886"/>
            <a:ext cx="4437797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dirty="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=c(2,2))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(-90:90)**1 )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(-90:90)**4 )</a:t>
            </a:r>
          </a:p>
          <a:p>
            <a:pPr algn="l">
              <a:spcBef>
                <a:spcPct val="2000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75C0C-71AF-C1FE-C3AD-8B0A0D9A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6" y="3476223"/>
            <a:ext cx="4904828" cy="237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EFDDC-C753-1564-2B95-FCB67E42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21" y="3675116"/>
            <a:ext cx="4299909" cy="31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EDA0-4FF6-3321-A161-CF731191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76E0-FE35-30B7-9A60-9EC8085D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(IV)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6F0F-675A-693E-A424-39B01DCD0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+mn-lt"/>
                <a:cs typeface="Arial"/>
              </a:rPr>
              <a:t>Current settings of par(): </a:t>
            </a:r>
            <a:r>
              <a:rPr lang="en-US" dirty="0">
                <a:latin typeface="Corbel"/>
                <a:ea typeface="+mn-lt"/>
                <a:cs typeface="Arial"/>
              </a:rPr>
              <a:t>call </a:t>
            </a:r>
            <a:r>
              <a:rPr lang="en-US" b="1" dirty="0">
                <a:latin typeface="Corbel"/>
                <a:ea typeface="+mn-lt"/>
                <a:cs typeface="Arial"/>
              </a:rPr>
              <a:t>par() </a:t>
            </a:r>
            <a:r>
              <a:rPr lang="en-US" dirty="0">
                <a:ea typeface="+mn-lt"/>
                <a:cs typeface="Arial"/>
              </a:rPr>
              <a:t>without arguments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Resetting par()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dirty="0">
                <a:ea typeface="Tahoma"/>
                <a:cs typeface="Arial"/>
              </a:rPr>
              <a:t>Restart R </a:t>
            </a:r>
            <a:r>
              <a:rPr lang="en-US" dirty="0">
                <a:ea typeface="Tahoma"/>
                <a:cs typeface="Arial"/>
              </a:rPr>
              <a:t>or switch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b="1" dirty="0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projects</a:t>
            </a:r>
            <a:endParaRPr lang="en-US" b="1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dev.off</a:t>
            </a:r>
            <a:r>
              <a:rPr lang="en-US" b="1" dirty="0">
                <a:ea typeface="Tahoma"/>
                <a:cs typeface="Arial"/>
              </a:rPr>
              <a:t>() </a:t>
            </a:r>
            <a:r>
              <a:rPr lang="en-US" dirty="0">
                <a:ea typeface="Tahoma"/>
                <a:cs typeface="Arial"/>
              </a:rPr>
              <a:t>: closes the most recent plot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graphics.off</a:t>
            </a:r>
            <a:r>
              <a:rPr lang="en-US" b="1" dirty="0">
                <a:ea typeface="Tahoma"/>
                <a:cs typeface="Arial"/>
              </a:rPr>
              <a:t>()</a:t>
            </a:r>
            <a:r>
              <a:rPr lang="en-US" dirty="0">
                <a:ea typeface="Tahoma"/>
                <a:cs typeface="Arial"/>
              </a:rPr>
              <a:t> : closes all plots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dirty="0">
                <a:ea typeface="Tahoma"/>
                <a:cs typeface="Arial"/>
              </a:rPr>
              <a:t>broom icon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7" name="Picture 6" descr="A yellow bell with red stripes&#10;&#10;Description automatically generated">
            <a:extLst>
              <a:ext uri="{FF2B5EF4-FFF2-40B4-BE49-F238E27FC236}">
                <a16:creationId xmlns:a16="http://schemas.microsoft.com/office/drawing/2014/main" id="{55380E6E-F0E2-7604-FC4C-1DD5211F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89" y="3605126"/>
            <a:ext cx="476250" cy="457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483-517A-FAAE-4E0C-8441DE75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7" t="-387" r="683" b="580"/>
          <a:stretch/>
        </p:blipFill>
        <p:spPr>
          <a:xfrm>
            <a:off x="5999180" y="1742965"/>
            <a:ext cx="6123246" cy="43191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426EA24-C56A-8BE0-2A9F-B72FE43569B0}"/>
              </a:ext>
            </a:extLst>
          </p:cNvPr>
          <p:cNvSpPr/>
          <p:nvPr/>
        </p:nvSpPr>
        <p:spPr>
          <a:xfrm>
            <a:off x="10228317" y="3497317"/>
            <a:ext cx="362607" cy="32757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DD9BB-971E-DB50-2560-BDF41780C91B}"/>
              </a:ext>
            </a:extLst>
          </p:cNvPr>
          <p:cNvCxnSpPr/>
          <p:nvPr/>
        </p:nvCxnSpPr>
        <p:spPr>
          <a:xfrm flipV="1">
            <a:off x="4464189" y="3692673"/>
            <a:ext cx="5731639" cy="101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9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9910-4C31-1D35-ECA1-21DF4C95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24D1-1675-3DD6-A8AA-EFCE32D3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Saving figures to 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54904-C2A2-F33C-9DE8-B5AAE9B17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Programmatic method</a:t>
            </a:r>
            <a:r>
              <a:rPr lang="en-US" dirty="0">
                <a:ea typeface="Tahoma"/>
                <a:cs typeface="Arial"/>
              </a:rPr>
              <a:t>: surround the plotting code with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Before format function: pdf(), </a:t>
            </a:r>
            <a:r>
              <a:rPr lang="en-US" dirty="0" err="1">
                <a:ea typeface="Tahoma"/>
                <a:cs typeface="Arial"/>
              </a:rPr>
              <a:t>png</a:t>
            </a:r>
            <a:r>
              <a:rPr lang="en-US" dirty="0">
                <a:ea typeface="Tahoma"/>
                <a:cs typeface="Arial"/>
              </a:rPr>
              <a:t>(), jpeg(),…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After: </a:t>
            </a:r>
            <a:r>
              <a:rPr lang="en-US" dirty="0" err="1">
                <a:ea typeface="Tahoma"/>
                <a:cs typeface="Arial"/>
              </a:rPr>
              <a:t>dev.off</a:t>
            </a:r>
            <a:r>
              <a:rPr lang="en-US" dirty="0">
                <a:ea typeface="Tahoma"/>
                <a:cs typeface="Arial"/>
              </a:rPr>
              <a:t>()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pdf(file="quadratic_cubic.pdf", width=7, height=4, paper="a4")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(-90:90,(-90:90)**2)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err="1">
                <a:latin typeface="Courier New"/>
                <a:ea typeface="+mn-lt"/>
                <a:cs typeface="+mn-lt"/>
              </a:rPr>
              <a:t>dev.off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()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Tahoma"/>
                <a:cs typeface="Arial"/>
              </a:rPr>
              <a:t>Alternatively, you may use </a:t>
            </a:r>
            <a:r>
              <a:rPr lang="en-US" dirty="0" err="1">
                <a:ea typeface="Tahoma"/>
                <a:cs typeface="Arial"/>
              </a:rPr>
              <a:t>Rstudio</a:t>
            </a:r>
            <a:r>
              <a:rPr lang="en-US" dirty="0">
                <a:ea typeface="Tahoma"/>
                <a:cs typeface="Arial"/>
              </a:rPr>
              <a:t> interface: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Export &gt; Save as Image (PNG,JPEG,TIGG,BMP)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Save as PDF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49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7B30-8259-BE65-38AE-45EB45D2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D31-ADB5-6E3D-1CEF-75704BE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Graphic  export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34B9-C391-5E4C-A690-5F1159546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Use correct file extension: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postscript(file="a_name.ps",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da-DK" sz="1800">
                <a:latin typeface="Corbel"/>
                <a:ea typeface="Tahoma"/>
                <a:cs typeface="Arial"/>
              </a:rPr>
              <a:t>pdf(file="…pdf",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jpeg</a:t>
            </a:r>
            <a:r>
              <a:rPr lang="nl-NL" sz="1800">
                <a:latin typeface="Corbel"/>
                <a:ea typeface="Tahoma"/>
                <a:cs typeface="Arial"/>
              </a:rPr>
              <a:t>(file=" …jpg",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(file=" ….</a:t>
            </a: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Different devices have different set of arguments: height=, width=, res=, paper=, </a:t>
            </a:r>
            <a:r>
              <a:rPr lang="en-US" sz="2000" dirty="0" err="1">
                <a:latin typeface="Corbel"/>
                <a:ea typeface="Tahoma"/>
                <a:cs typeface="Arial"/>
              </a:rPr>
              <a:t>pointsize</a:t>
            </a:r>
            <a:r>
              <a:rPr lang="en-US" sz="2000" dirty="0">
                <a:latin typeface="Corbel"/>
                <a:ea typeface="Tahoma"/>
                <a:cs typeface="Arial"/>
              </a:rPr>
              <a:t>=, ...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latin typeface="Corbel"/>
                <a:ea typeface="Tahoma"/>
                <a:cs typeface="Arial"/>
              </a:rPr>
              <a:t>png</a:t>
            </a:r>
            <a:r>
              <a:rPr lang="en-US" sz="2000" dirty="0">
                <a:latin typeface="Corbel"/>
                <a:ea typeface="Tahoma"/>
                <a:cs typeface="Arial"/>
              </a:rPr>
              <a:t>, jpeg, tiff (raster formats): width and height are in pixels.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(vector formats): width and height in inches. Default values are 7.  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 Tip: A4 = 8.3" x 11.7“; set the width and height a little smaller for printing to A4 size</a:t>
            </a:r>
          </a:p>
          <a:p>
            <a:pPr marL="644525" lvl="1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have an argument "paper".  </a:t>
            </a:r>
            <a:endParaRPr lang="en-US" sz="20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paper="a4" for A4 in portrait orientation, paper="a4r" for A4 in landscape orientation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01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D51D3-9AF7-AB70-7180-ED78A0D7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093-A6B7-9E70-3C99-FD6728D8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Choosing an image file format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B481-5852-A8E7-73F0-756682B1F7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Raster graphics (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, tiff, jpeg):</a:t>
            </a:r>
            <a:endParaRPr lang="en-US" sz="2000" dirty="0">
              <a:ea typeface="+mn-lt"/>
              <a:cs typeface="+mn-lt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image size (number of pixels)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once created, stretching the image leads to poor quality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Vector graphics (pdf, </a:t>
            </a:r>
            <a:r>
              <a:rPr lang="en-US" sz="2000" err="1">
                <a:ea typeface="+mn-lt"/>
                <a:cs typeface="+mn-lt"/>
              </a:rPr>
              <a:t>ps</a:t>
            </a:r>
            <a:r>
              <a:rPr lang="en-US" sz="2000" dirty="0">
                <a:ea typeface="+mn-lt"/>
                <a:cs typeface="+mn-lt"/>
              </a:rPr>
              <a:t>, eps, </a:t>
            </a:r>
            <a:r>
              <a:rPr lang="en-US" sz="2000" err="1">
                <a:ea typeface="+mn-lt"/>
                <a:cs typeface="+mn-lt"/>
              </a:rPr>
              <a:t>svg</a:t>
            </a:r>
            <a:r>
              <a:rPr lang="en-US" sz="2000" dirty="0">
                <a:ea typeface="+mn-lt"/>
                <a:cs typeface="+mn-lt"/>
              </a:rPr>
              <a:t>):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number of drawing actions (e.g. number of points, lines,...)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all elements can be scaled as desired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2000" dirty="0">
              <a:latin typeface="Corbel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Embedding image files in MS Office documents (Word, PowerPoint): </a:t>
            </a:r>
            <a:endParaRPr lang="en-US" sz="2000">
              <a:ea typeface="+mn-lt"/>
              <a:cs typeface="+mn-lt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Windows, </a:t>
            </a:r>
            <a:r>
              <a:rPr lang="en-US" sz="2000" err="1">
                <a:latin typeface="Corbel"/>
                <a:ea typeface="Tahoma"/>
                <a:cs typeface="Arial"/>
              </a:rPr>
              <a:t>png</a:t>
            </a:r>
            <a:r>
              <a:rPr lang="en-US" sz="2000">
                <a:latin typeface="Corbel"/>
                <a:ea typeface="Tahoma"/>
                <a:cs typeface="Arial"/>
              </a:rPr>
              <a:t> and tiff work best, pdf can get blurry. 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macOS, pdf works well.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Can also export plot from RStudio to clipboard, then paste.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Publication-quality figures:</a:t>
            </a:r>
            <a:endParaRPr lang="en-US" sz="2000">
              <a:ea typeface="+mn-lt"/>
              <a:cs typeface="+mn-lt"/>
            </a:endParaRPr>
          </a:p>
          <a:p>
            <a:pPr marL="746125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Vector graphics (pdf, eps) tend to be easier to adapt as they can be resized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File size tip: </a:t>
            </a:r>
            <a:r>
              <a:rPr lang="en-US" sz="2000">
                <a:ea typeface="+mn-lt"/>
                <a:cs typeface="+mn-lt"/>
              </a:rPr>
              <a:t>when many points are plotted, pdfs can become large in file size and slow to display. When this is an issue, consider 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38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2CF3-D3B1-F2D3-ADC0-0CC8A13B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0A1-5D04-9BDB-7EE5-37E8D114B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- 9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D9747-2AF0-40CF-061F-0E2AA937D886}"/>
              </a:ext>
            </a:extLst>
          </p:cNvPr>
          <p:cNvSpPr txBox="1"/>
          <p:nvPr/>
        </p:nvSpPr>
        <p:spPr>
          <a:xfrm>
            <a:off x="674413" y="1182414"/>
            <a:ext cx="10098689" cy="5103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Make a multi-panel figure with the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four graphics (from the previous exercises) on one page</a:t>
            </a:r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Change the code to export the figure to a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pdf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file with paper size A4. Set width and height arguments in the call to pdf() to make it look nice.</a:t>
            </a:r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 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Optional: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Export an histogram (from previous exercise) to a </a:t>
            </a:r>
            <a:r>
              <a:rPr lang="en-US" sz="2000" b="1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file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Set width and height arguments in the call to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 to make it look nice.</a:t>
            </a:r>
          </a:p>
          <a:p>
            <a:pPr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r>
              <a:rPr lang="en-US" b="1">
                <a:solidFill>
                  <a:srgbClr val="1E2232"/>
                </a:solidFill>
              </a:rPr>
              <a:t>EXTRA TASKS</a:t>
            </a:r>
            <a:endParaRPr lang="en-US">
              <a:solidFill>
                <a:srgbClr val="262626"/>
              </a:solidFill>
            </a:endParaRPr>
          </a:p>
          <a:p>
            <a:pPr marL="5715">
              <a:spcBef>
                <a:spcPts val="723"/>
              </a:spcBef>
              <a:spcAft>
                <a:spcPts val="283"/>
              </a:spcAft>
            </a:pPr>
            <a:r>
              <a:rPr lang="en-US" dirty="0">
                <a:solidFill>
                  <a:srgbClr val="262626"/>
                </a:solidFill>
              </a:rPr>
              <a:t>Choose 1 and try to tweak the different elements color. For example, try to change the background color, the color of the title, the thickness and color of axis labels, ...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5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7BD-420B-4438-CB25-34FE05A3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Plots are initiated with: plot(), hist(), boxplot(), ...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Further modification with: points(), lines(), </a:t>
            </a:r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(), …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examples: </a:t>
            </a:r>
            <a:r>
              <a:rPr lang="en-GB" sz="2800" dirty="0">
                <a:ea typeface="+mj-lt"/>
                <a:cs typeface="+mj-lt"/>
                <a:hlinkClick r:id="rId2"/>
              </a:rPr>
              <a:t>https://r-graph-gallery.com/index.html</a:t>
            </a:r>
            <a:br>
              <a:rPr lang="en-GB" sz="4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2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43EA-C2E2-F700-9EEA-52D2E739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graphics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F5A1-CA33-857D-9B10-886FBB7F6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R is powerful for plotting graphs and figures. It provides several plotting systems: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base         (widely used, comes with basic R installation)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ggplot2    (widely used, implements the </a:t>
            </a:r>
            <a:r>
              <a:rPr lang="en-US" i="1" dirty="0">
                <a:latin typeface="Corbel"/>
                <a:ea typeface="Tahoma"/>
                <a:cs typeface="Arial"/>
              </a:rPr>
              <a:t>Grammar of Graphics </a:t>
            </a:r>
            <a:r>
              <a:rPr lang="en-US" dirty="0">
                <a:latin typeface="Corbel"/>
                <a:ea typeface="Tahoma"/>
                <a:cs typeface="Arial"/>
              </a:rPr>
              <a:t>(Wilkinson, Springer (2005)))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lattice       (mainly used for specialized needs, e.g. 3D plots)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They have very different syntaxes, </a:t>
            </a:r>
            <a:r>
              <a:rPr lang="en-US" b="1" dirty="0">
                <a:ea typeface="+mn-lt"/>
                <a:cs typeface="+mn-lt"/>
              </a:rPr>
              <a:t>cannot be mixed</a:t>
            </a:r>
            <a:r>
              <a:rPr lang="en-US" dirty="0">
                <a:ea typeface="+mn-lt"/>
                <a:cs typeface="+mn-lt"/>
              </a:rPr>
              <a:t>, and need to be learned separately. This course introduces the </a:t>
            </a:r>
            <a:r>
              <a:rPr lang="en-US" b="1" dirty="0">
                <a:ea typeface="+mn-lt"/>
                <a:cs typeface="+mn-lt"/>
              </a:rPr>
              <a:t>R base plotting</a:t>
            </a:r>
            <a:r>
              <a:rPr lang="en-US" dirty="0">
                <a:ea typeface="+mn-lt"/>
                <a:cs typeface="+mn-lt"/>
              </a:rPr>
              <a:t> system.</a:t>
            </a:r>
            <a:endParaRPr lang="en-US"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06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E340-BAD5-D972-89C8-5C69A671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base plotting system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0B425-B5AE-8548-2FE4-132BA2CE1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Plots are built up step by step with multiple function calls.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High-level graphics functions: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draw a new plot.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Tailor its appearance with optional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arguments.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b="1">
                <a:latin typeface="Corbel"/>
                <a:ea typeface="Tahoma"/>
                <a:cs typeface="Arial"/>
              </a:rPr>
              <a:t>Low-level graphics functions: 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add graphical elements to an existing plot, piece by piece.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9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Plotting – the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Generic function </a:t>
            </a:r>
            <a:r>
              <a:rPr lang="en-US" sz="2000" b="1" dirty="0">
                <a:latin typeface="Corbel"/>
                <a:ea typeface="Tahoma"/>
                <a:cs typeface="Arial"/>
              </a:rPr>
              <a:t>plot():</a:t>
            </a:r>
            <a:endParaRPr lang="en-US" dirty="0">
              <a:latin typeface="Corbe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plots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y</a:t>
            </a:r>
            <a:r>
              <a:rPr lang="en-US" sz="2000" dirty="0">
                <a:latin typeface="Corbel"/>
                <a:ea typeface="Tahoma"/>
                <a:cs typeface="Arial"/>
              </a:rPr>
              <a:t> against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x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argument </a:t>
            </a:r>
            <a:r>
              <a:rPr lang="en-US" sz="2000" b="1" dirty="0">
                <a:latin typeface="Corbel"/>
                <a:ea typeface="Tahoma"/>
                <a:cs typeface="Arial"/>
              </a:rPr>
              <a:t>type</a:t>
            </a:r>
            <a:r>
              <a:rPr lang="en-US" sz="2000" dirty="0">
                <a:latin typeface="Corbel"/>
                <a:ea typeface="Tahoma"/>
                <a:cs typeface="Arial"/>
              </a:rPr>
              <a:t> : type of plot ("</a:t>
            </a:r>
            <a:r>
              <a:rPr lang="en-US" sz="2000" b="1" dirty="0">
                <a:latin typeface="Corbel"/>
                <a:ea typeface="Tahoma"/>
                <a:cs typeface="Arial"/>
              </a:rPr>
              <a:t>l"</a:t>
            </a:r>
            <a:r>
              <a:rPr lang="en-US" sz="2000" dirty="0">
                <a:latin typeface="Corbel"/>
                <a:ea typeface="Tahoma"/>
                <a:cs typeface="Arial"/>
              </a:rPr>
              <a:t> for lines, "</a:t>
            </a:r>
            <a:r>
              <a:rPr lang="en-US" sz="2000" b="1" dirty="0">
                <a:latin typeface="Corbel"/>
                <a:ea typeface="Tahoma"/>
                <a:cs typeface="Arial"/>
              </a:rPr>
              <a:t>p"</a:t>
            </a:r>
            <a:r>
              <a:rPr lang="en-US" sz="2000" dirty="0">
                <a:latin typeface="Corbel"/>
                <a:ea typeface="Tahoma"/>
                <a:cs typeface="Arial"/>
              </a:rPr>
              <a:t> for points, "</a:t>
            </a:r>
            <a:r>
              <a:rPr lang="en-US" sz="2000" b="1" dirty="0">
                <a:latin typeface="Corbel"/>
                <a:ea typeface="Tahoma"/>
                <a:cs typeface="Arial"/>
              </a:rPr>
              <a:t>b"</a:t>
            </a:r>
            <a:r>
              <a:rPr lang="en-US" sz="2000" dirty="0">
                <a:latin typeface="Corbel"/>
                <a:ea typeface="Tahoma"/>
                <a:cs typeface="Arial"/>
              </a:rPr>
              <a:t> for both, etc.). The default is </a:t>
            </a:r>
            <a:r>
              <a:rPr lang="en-US" sz="2000" b="1" dirty="0">
                <a:latin typeface="Corbel"/>
                <a:ea typeface="Tahoma"/>
                <a:cs typeface="Arial"/>
              </a:rPr>
              <a:t>points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dirty="0">
                <a:latin typeface="Courier New"/>
                <a:ea typeface="+mn-lt"/>
                <a:cs typeface="+mn-lt"/>
              </a:rPr>
              <a:t>x &lt;- 1:100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 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equivalent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plot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="p")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endParaRPr lang="en-GB" dirty="0"/>
          </a:p>
        </p:txBody>
      </p:sp>
      <p:pic>
        <p:nvPicPr>
          <p:cNvPr id="4" name="Picture 3" descr="plot1.Rplot.pdf">
            <a:extLst>
              <a:ext uri="{FF2B5EF4-FFF2-40B4-BE49-F238E27FC236}">
                <a16:creationId xmlns:a16="http://schemas.microsoft.com/office/drawing/2014/main" id="{0050C34F-3AA2-1CBA-192F-3E899792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42" y="3696592"/>
            <a:ext cx="7172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12AB-C194-79B3-DC2F-4F186D02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78DE-7521-8AE3-5578-0291D7AC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Adding elements to a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DA896-74D0-14AB-FCD0-3175A91D9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b="1" dirty="0">
                <a:ea typeface="+mn-lt"/>
                <a:cs typeface="+mn-lt"/>
              </a:rPr>
              <a:t>a new plot is created </a:t>
            </a:r>
            <a:r>
              <a:rPr lang="en-US" sz="2000" b="1" dirty="0">
                <a:latin typeface="Corbel"/>
                <a:ea typeface="Tahoma"/>
                <a:cs typeface="Arial"/>
              </a:rPr>
              <a:t>every time the plot() function is called</a:t>
            </a:r>
            <a:r>
              <a:rPr lang="en-US" sz="2000" dirty="0">
                <a:latin typeface="Corbel"/>
                <a:ea typeface="Tahoma"/>
                <a:cs typeface="Arial"/>
              </a:rPr>
              <a:t> .</a:t>
            </a:r>
            <a:endParaRPr lang="en-US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dirty="0">
                <a:ea typeface="+mn-lt"/>
                <a:cs typeface="+mn-lt"/>
              </a:rPr>
              <a:t>low-level plotting commands</a:t>
            </a:r>
            <a:r>
              <a:rPr lang="en-US" sz="2000" dirty="0">
                <a:latin typeface="Corbel"/>
                <a:ea typeface="Tahoma"/>
                <a:cs typeface="Arial"/>
              </a:rPr>
              <a:t>: add graphical elements to an existing plot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b="1" dirty="0">
                <a:latin typeface="Corbel"/>
                <a:ea typeface="Tahoma"/>
                <a:cs typeface="Arial"/>
              </a:rPr>
              <a:t>points() </a:t>
            </a:r>
            <a:r>
              <a:rPr lang="en-US" sz="2000" dirty="0">
                <a:latin typeface="Corbel"/>
                <a:ea typeface="Tahoma"/>
                <a:cs typeface="Arial"/>
              </a:rPr>
              <a:t>to add points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lines() </a:t>
            </a:r>
            <a:r>
              <a:rPr lang="en-US" sz="2000">
                <a:latin typeface="Corbel"/>
                <a:ea typeface="Tahoma"/>
                <a:cs typeface="Arial"/>
              </a:rPr>
              <a:t>to add a line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These function also have the </a:t>
            </a:r>
            <a:r>
              <a:rPr lang="en-US" sz="2000" b="1">
                <a:ea typeface="+mn-lt"/>
                <a:cs typeface="+mn-lt"/>
              </a:rPr>
              <a:t>type</a:t>
            </a:r>
            <a:r>
              <a:rPr lang="en-US" sz="2000">
                <a:ea typeface="+mn-lt"/>
                <a:cs typeface="+mn-lt"/>
              </a:rPr>
              <a:t> argument (e.g., "</a:t>
            </a:r>
            <a:r>
              <a:rPr lang="en-US" sz="2000" b="1">
                <a:ea typeface="+mn-lt"/>
                <a:cs typeface="+mn-lt"/>
              </a:rPr>
              <a:t>l"</a:t>
            </a:r>
            <a:r>
              <a:rPr lang="en-US" sz="2000">
                <a:ea typeface="+mn-lt"/>
                <a:cs typeface="+mn-lt"/>
              </a:rPr>
              <a:t> for lines, "</a:t>
            </a:r>
            <a:r>
              <a:rPr lang="en-US" sz="2000" b="1">
                <a:ea typeface="+mn-lt"/>
                <a:cs typeface="+mn-lt"/>
              </a:rPr>
              <a:t>p"</a:t>
            </a:r>
            <a:r>
              <a:rPr lang="en-US" sz="2000">
                <a:ea typeface="+mn-lt"/>
                <a:cs typeface="+mn-lt"/>
              </a:rPr>
              <a:t> for points and "</a:t>
            </a:r>
            <a:r>
              <a:rPr lang="en-US" sz="2000" b="1">
                <a:ea typeface="+mn-lt"/>
                <a:cs typeface="+mn-lt"/>
              </a:rPr>
              <a:t>b"</a:t>
            </a:r>
            <a:r>
              <a:rPr lang="en-US" sz="2000">
                <a:ea typeface="+mn-lt"/>
                <a:cs typeface="+mn-lt"/>
              </a:rPr>
              <a:t> for both). </a:t>
            </a:r>
            <a:endParaRPr lang="en-US"/>
          </a:p>
          <a:p>
            <a:pPr marL="266700" lvl="1">
              <a:lnSpc>
                <a:spcPct val="100000"/>
              </a:lnSpc>
              <a:spcBef>
                <a:spcPts val="1200"/>
              </a:spcBef>
            </a:pPr>
            <a:endParaRPr lang="en-US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x &lt;- seq(0,100, by=10)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lines(x,y+1)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b="1" dirty="0">
                <a:latin typeface="Courier New"/>
                <a:ea typeface="+mn-lt"/>
                <a:cs typeface="+mn-lt"/>
              </a:rPr>
              <a:t>points(x,y-1, type="b")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b="1" dirty="0">
              <a:cs typeface="Arial"/>
            </a:endParaRPr>
          </a:p>
        </p:txBody>
      </p:sp>
      <p:pic>
        <p:nvPicPr>
          <p:cNvPr id="5" name="Picture 4" descr="test.Rplot.pdf">
            <a:extLst>
              <a:ext uri="{FF2B5EF4-FFF2-40B4-BE49-F238E27FC236}">
                <a16:creationId xmlns:a16="http://schemas.microsoft.com/office/drawing/2014/main" id="{5C620ACF-EE56-28D5-F5CC-333CA763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71" y="3066120"/>
            <a:ext cx="6889093" cy="29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F192-5A4A-32A2-41F3-F7FFE974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and blue line&#10;&#10;Description automatically generated">
            <a:extLst>
              <a:ext uri="{FF2B5EF4-FFF2-40B4-BE49-F238E27FC236}">
                <a16:creationId xmlns:a16="http://schemas.microsoft.com/office/drawing/2014/main" id="{BF6123BB-6106-8A3F-51F9-8843016D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174" y="2870693"/>
            <a:ext cx="6521997" cy="372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4784-EFDD-AF36-C784-AF66D78B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277F0-C200-00FC-C764-FFE808C2E6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latin typeface="Corbel"/>
                <a:ea typeface="Tahoma"/>
                <a:cs typeface="Arial"/>
              </a:rPr>
              <a:t>, </a:t>
            </a:r>
            <a:r>
              <a:rPr lang="en-US" b="1" dirty="0">
                <a:latin typeface="Corbel"/>
                <a:ea typeface="Tahoma"/>
                <a:cs typeface="Arial"/>
              </a:rPr>
              <a:t>points()</a:t>
            </a:r>
            <a:r>
              <a:rPr lang="en-US" dirty="0">
                <a:latin typeface="Corbel"/>
                <a:ea typeface="Tahoma"/>
                <a:cs typeface="Arial"/>
              </a:rPr>
              <a:t> and </a:t>
            </a:r>
            <a:r>
              <a:rPr lang="en-US" b="1" dirty="0">
                <a:latin typeface="Corbel"/>
                <a:ea typeface="Tahoma"/>
                <a:cs typeface="Arial"/>
              </a:rPr>
              <a:t>lines()</a:t>
            </a:r>
            <a:r>
              <a:rPr lang="en-US" dirty="0">
                <a:latin typeface="Corbel"/>
                <a:ea typeface="Tahoma"/>
                <a:cs typeface="Arial"/>
              </a:rPr>
              <a:t> all take customizing arguments, including:</a:t>
            </a:r>
            <a:endParaRPr lang="en-US" dirty="0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col </a:t>
            </a:r>
            <a:r>
              <a:rPr lang="en-US" sz="2000">
                <a:latin typeface="Corbel"/>
                <a:ea typeface="Tahoma"/>
                <a:cs typeface="Arial"/>
              </a:rPr>
              <a:t>indicating the </a:t>
            </a:r>
            <a:r>
              <a:rPr lang="en-US" sz="2000" err="1">
                <a:latin typeface="Corbel"/>
                <a:ea typeface="Tahoma"/>
                <a:cs typeface="Arial"/>
              </a:rPr>
              <a:t>colour</a:t>
            </a:r>
            <a:endParaRPr lang="en-US" sz="2000"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lwd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width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lty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type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pch</a:t>
            </a:r>
            <a:r>
              <a:rPr lang="en-US" sz="2000">
                <a:latin typeface="Corbel"/>
                <a:ea typeface="Tahoma"/>
                <a:cs typeface="Arial"/>
              </a:rPr>
              <a:t> indicating the plotting character (symbol)</a:t>
            </a: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="l"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col="red",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+mn-lt"/>
                <a:cs typeface="+mn-lt"/>
              </a:rPr>
              <a:t>     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lwd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=7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err="1">
                <a:latin typeface="Courier New"/>
                <a:ea typeface="+mn-lt"/>
                <a:cs typeface="+mn-lt"/>
              </a:rPr>
              <a:t>lines</a:t>
            </a:r>
            <a:r>
              <a:rPr lang="nl-NL" sz="1800" dirty="0">
                <a:latin typeface="Courier New"/>
                <a:ea typeface="+mn-lt"/>
                <a:cs typeface="+mn-lt"/>
              </a:rPr>
              <a:t>(x, y+1, 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col="blue",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nl-NL" sz="1800" b="1" err="1">
                <a:latin typeface="Courier New"/>
                <a:ea typeface="+mn-lt"/>
                <a:cs typeface="+mn-lt"/>
              </a:rPr>
              <a:t>lty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="</a:t>
            </a:r>
            <a:r>
              <a:rPr lang="nl-NL" sz="1800" b="1" err="1">
                <a:latin typeface="Courier New"/>
                <a:ea typeface="+mn-lt"/>
                <a:cs typeface="+mn-lt"/>
              </a:rPr>
              <a:t>dashed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"</a:t>
            </a:r>
            <a:r>
              <a:rPr lang="nl-NL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points(x, y-1, type="b",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 </a:t>
            </a:r>
            <a:r>
              <a:rPr lang="en-US" sz="1800" b="1" err="1">
                <a:latin typeface="Courier New"/>
                <a:ea typeface="+mn-lt"/>
                <a:cs typeface="+mn-lt"/>
              </a:rPr>
              <a:t>pch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=19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0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1591-27F1-514D-B912-00B53430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962F-2185-9413-3A0D-30E0C38F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line types, to use with </a:t>
            </a:r>
            <a:r>
              <a:rPr lang="en-GB" dirty="0" err="1">
                <a:ea typeface="Verdana"/>
                <a:cs typeface="Gill Sans"/>
              </a:rPr>
              <a:t>lty</a:t>
            </a:r>
            <a:endParaRPr lang="en-US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6BA49-E293-7F0E-17B7-4376C27A7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ine Types in R Graphics">
            <a:extLst>
              <a:ext uri="{FF2B5EF4-FFF2-40B4-BE49-F238E27FC236}">
                <a16:creationId xmlns:a16="http://schemas.microsoft.com/office/drawing/2014/main" id="{2055F8AB-0ADE-9A8F-883B-08D1142B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9" y="1219200"/>
            <a:ext cx="8083331" cy="53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44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Global theme</vt:lpstr>
      <vt:lpstr>First Steps with R in Life Sciences: Graphics</vt:lpstr>
      <vt:lpstr>Exam – 0.5 ECTS  Take-home exam: data analysis tasks, available on course page.    Exam is graded as "pass" or "fail".  Submit analysis to your teacher in one week (ask for their e-mail). If you pass, you will receive a certificate of achievement from the SIB Training Team, which you can submit to your educational institution.  If you don't take the exam, you will receive a certificate of attendance. </vt:lpstr>
      <vt:lpstr>Building graphics in R</vt:lpstr>
      <vt:lpstr>R graphics</vt:lpstr>
      <vt:lpstr>R base plotting system</vt:lpstr>
      <vt:lpstr>Plotting – the basics</vt:lpstr>
      <vt:lpstr>Adding elements to a plot</vt:lpstr>
      <vt:lpstr>Customizing plots (I)</vt:lpstr>
      <vt:lpstr>R line types, to use with lty</vt:lpstr>
      <vt:lpstr>R plotting characters, to use with pch</vt:lpstr>
      <vt:lpstr>R color names</vt:lpstr>
      <vt:lpstr>Customizing plots (II)</vt:lpstr>
      <vt:lpstr>Customizing plots (III)</vt:lpstr>
      <vt:lpstr>Customizing plots (IV)</vt:lpstr>
      <vt:lpstr>Digression: why does the previous trick work?</vt:lpstr>
      <vt:lpstr>abline() (I)</vt:lpstr>
      <vt:lpstr>abline() (II) - horizontal and vertical lines</vt:lpstr>
      <vt:lpstr>abline() (III) - trend line</vt:lpstr>
      <vt:lpstr>Let's practice - 7</vt:lpstr>
      <vt:lpstr>Histograms</vt:lpstr>
      <vt:lpstr>Histograms and density line</vt:lpstr>
      <vt:lpstr>Boxplots (I) - anatomy</vt:lpstr>
      <vt:lpstr>Boxplots (II) - anatomy</vt:lpstr>
      <vt:lpstr>Boxplot (III) - plotting code</vt:lpstr>
      <vt:lpstr>Boxplot (IV) - more boxplots</vt:lpstr>
      <vt:lpstr>Boxplot (V) - data preparation</vt:lpstr>
      <vt:lpstr>Boxplot (VI) - plotting code</vt:lpstr>
      <vt:lpstr>Boxplot (VII) - result</vt:lpstr>
      <vt:lpstr>Pairs scatter plot - pairs()</vt:lpstr>
      <vt:lpstr>Let's practice - 8</vt:lpstr>
      <vt:lpstr>Permanent graphic changes (I)</vt:lpstr>
      <vt:lpstr>Permanent graphic changes (II)</vt:lpstr>
      <vt:lpstr>Permanent graphic changes (III)</vt:lpstr>
      <vt:lpstr>Permanent graphic changes (IV)</vt:lpstr>
      <vt:lpstr>Saving figures to files</vt:lpstr>
      <vt:lpstr>Graphic  export functions</vt:lpstr>
      <vt:lpstr>Choosing an image file format</vt:lpstr>
      <vt:lpstr>Let's practice - 9</vt:lpstr>
      <vt:lpstr>Plots are initiated with: plot(), hist(), boxplot(), ...  Further modification with: points(), lines(), abline(), …  examples: https://r-graph-gallery.com/index.html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1028</cp:revision>
  <dcterms:created xsi:type="dcterms:W3CDTF">2023-02-23T13:26:01Z</dcterms:created>
  <dcterms:modified xsi:type="dcterms:W3CDTF">2025-07-16T14:58:27Z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